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2" r:id="rId17"/>
    <p:sldId id="275" r:id="rId18"/>
    <p:sldId id="276" r:id="rId19"/>
    <p:sldId id="277" r:id="rId20"/>
    <p:sldId id="278" r:id="rId21"/>
    <p:sldId id="279" r:id="rId22"/>
    <p:sldId id="295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9" r:id="rId31"/>
    <p:sldId id="290" r:id="rId32"/>
    <p:sldId id="291" r:id="rId33"/>
    <p:sldId id="292" r:id="rId34"/>
    <p:sldId id="293" r:id="rId35"/>
    <p:sldId id="294" r:id="rId36"/>
  </p:sldIdLst>
  <p:sldSz cx="9144000" cy="6858000" type="screen4x3"/>
  <p:notesSz cx="9928225" cy="679767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9" autoAdjust="0"/>
    <p:restoredTop sz="87953" autoAdjust="0"/>
  </p:normalViewPr>
  <p:slideViewPr>
    <p:cSldViewPr>
      <p:cViewPr varScale="1">
        <p:scale>
          <a:sx n="101" d="100"/>
          <a:sy n="101" d="100"/>
        </p:scale>
        <p:origin x="160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1398" y="-10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5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023925942837"/>
          <c:y val="6.7414061483523996E-2"/>
          <c:w val="0.66053022611128565"/>
          <c:h val="0.624726531052491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Top-5 error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Sheet1!$G$2:$G$11</c:f>
              <c:strCache>
                <c:ptCount val="10"/>
                <c:pt idx="0">
                  <c:v>AlexNet</c:v>
                </c:pt>
                <c:pt idx="1">
                  <c:v>Inception-V1</c:v>
                </c:pt>
                <c:pt idx="2">
                  <c:v>VGG-16</c:v>
                </c:pt>
                <c:pt idx="3">
                  <c:v>VGG-19</c:v>
                </c:pt>
                <c:pt idx="4">
                  <c:v>ResNet-18</c:v>
                </c:pt>
                <c:pt idx="5">
                  <c:v>ResNet-34</c:v>
                </c:pt>
                <c:pt idx="6">
                  <c:v>ResNet-50</c:v>
                </c:pt>
                <c:pt idx="7">
                  <c:v>ResNet-101</c:v>
                </c:pt>
                <c:pt idx="8">
                  <c:v>ResNet-152</c:v>
                </c:pt>
                <c:pt idx="9">
                  <c:v>ResNet-200</c:v>
                </c:pt>
              </c:strCache>
            </c:strRef>
          </c:cat>
          <c:val>
            <c:numRef>
              <c:f>Sheet1!$H$2:$H$11</c:f>
              <c:numCache>
                <c:formatCode>General</c:formatCode>
                <c:ptCount val="10"/>
                <c:pt idx="0">
                  <c:v>19.8</c:v>
                </c:pt>
                <c:pt idx="1">
                  <c:v>10.07</c:v>
                </c:pt>
                <c:pt idx="2">
                  <c:v>8.8000000000000007</c:v>
                </c:pt>
                <c:pt idx="3">
                  <c:v>9</c:v>
                </c:pt>
                <c:pt idx="4">
                  <c:v>10.76</c:v>
                </c:pt>
                <c:pt idx="5">
                  <c:v>8.74</c:v>
                </c:pt>
                <c:pt idx="6">
                  <c:v>7.02</c:v>
                </c:pt>
                <c:pt idx="7">
                  <c:v>6.21</c:v>
                </c:pt>
                <c:pt idx="8">
                  <c:v>6.1599999999999966</c:v>
                </c:pt>
                <c:pt idx="9">
                  <c:v>5.79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10-4705-BE72-95E46B286F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50483728"/>
        <c:axId val="-2050586896"/>
      </c:barChart>
      <c:scatterChart>
        <c:scatterStyle val="lineMarker"/>
        <c:varyColors val="0"/>
        <c:ser>
          <c:idx val="1"/>
          <c:order val="1"/>
          <c:tx>
            <c:strRef>
              <c:f>Sheet1!$I$1</c:f>
              <c:strCache>
                <c:ptCount val="1"/>
                <c:pt idx="0">
                  <c:v>Time per frame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Sheet1!$G$2:$G$11</c:f>
              <c:strCache>
                <c:ptCount val="10"/>
                <c:pt idx="0">
                  <c:v>AlexNet</c:v>
                </c:pt>
                <c:pt idx="1">
                  <c:v>Inception-V1</c:v>
                </c:pt>
                <c:pt idx="2">
                  <c:v>VGG-16</c:v>
                </c:pt>
                <c:pt idx="3">
                  <c:v>VGG-19</c:v>
                </c:pt>
                <c:pt idx="4">
                  <c:v>ResNet-18</c:v>
                </c:pt>
                <c:pt idx="5">
                  <c:v>ResNet-34</c:v>
                </c:pt>
                <c:pt idx="6">
                  <c:v>ResNet-50</c:v>
                </c:pt>
                <c:pt idx="7">
                  <c:v>ResNet-101</c:v>
                </c:pt>
                <c:pt idx="8">
                  <c:v>ResNet-152</c:v>
                </c:pt>
                <c:pt idx="9">
                  <c:v>ResNet-200</c:v>
                </c:pt>
              </c:strCache>
            </c:strRef>
          </c:xVal>
          <c:yVal>
            <c:numRef>
              <c:f>Sheet1!$I$2:$I$11</c:f>
              <c:numCache>
                <c:formatCode>General</c:formatCode>
                <c:ptCount val="10"/>
                <c:pt idx="0">
                  <c:v>14.56</c:v>
                </c:pt>
                <c:pt idx="1">
                  <c:v>39.14</c:v>
                </c:pt>
                <c:pt idx="2">
                  <c:v>128.62</c:v>
                </c:pt>
                <c:pt idx="3">
                  <c:v>147.32</c:v>
                </c:pt>
                <c:pt idx="4">
                  <c:v>31.54</c:v>
                </c:pt>
                <c:pt idx="5">
                  <c:v>51.59</c:v>
                </c:pt>
                <c:pt idx="6">
                  <c:v>103.58</c:v>
                </c:pt>
                <c:pt idx="7">
                  <c:v>156.44</c:v>
                </c:pt>
                <c:pt idx="8">
                  <c:v>217.91</c:v>
                </c:pt>
                <c:pt idx="9">
                  <c:v>296.51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910-4705-BE72-95E46B286F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7783184"/>
        <c:axId val="-2052479216"/>
      </c:scatterChart>
      <c:catAx>
        <c:axId val="-205048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2050586896"/>
        <c:crosses val="autoZero"/>
        <c:auto val="1"/>
        <c:lblAlgn val="ctr"/>
        <c:lblOffset val="100"/>
        <c:noMultiLvlLbl val="0"/>
      </c:catAx>
      <c:valAx>
        <c:axId val="-2050586896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Top-5 error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2050483728"/>
        <c:crosses val="autoZero"/>
        <c:crossBetween val="between"/>
      </c:valAx>
      <c:valAx>
        <c:axId val="-20524792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Processing time per frame (ms)</a:t>
                </a:r>
              </a:p>
            </c:rich>
          </c:tx>
          <c:layout>
            <c:manualLayout>
              <c:xMode val="edge"/>
              <c:yMode val="edge"/>
              <c:x val="0.92659224312499999"/>
              <c:y val="1.764347644793209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2047783184"/>
        <c:crosses val="max"/>
        <c:crossBetween val="midCat"/>
      </c:valAx>
      <c:valAx>
        <c:axId val="-2047783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524792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199432396624599"/>
          <c:y val="8.3915250129465199E-2"/>
          <c:w val="0.56406620554461895"/>
          <c:h val="0.1093606429405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A67CA-7A10-480D-90F5-6C77D6FABFAD}" type="datetimeFigureOut">
              <a:rPr lang="zh-CN" altLang="en-US" smtClean="0"/>
              <a:t>2020/9/26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4E803-DF17-41C7-8486-A7DC9F206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502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1CD3B-605A-404E-B352-62593D4465E4}" type="datetimeFigureOut">
              <a:rPr lang="zh-CN" altLang="en-US" smtClean="0"/>
              <a:t>2020/9/26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B14BF-170B-4430-88B6-2E4922224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282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B14BF-170B-4430-88B6-2E49222247E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815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B14BF-170B-4430-88B6-2E49222247E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396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/>
            </a:lvl1pPr>
          </a:lstStyle>
          <a:p>
            <a:fld id="{BF842920-3F15-4928-A819-A2E563B181B2}" type="datetime1">
              <a:rPr lang="zh-CN" altLang="en-US" smtClean="0"/>
              <a:pPr/>
              <a:t>2020/9/26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45" y="188640"/>
            <a:ext cx="86857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 descr="1.png"/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404456" y="908728"/>
            <a:ext cx="7272000" cy="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5842992" cy="490066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 baseline="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baseline="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baseline="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baseline="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fld id="{88053F2E-1B21-4C35-A2CC-332CAFF21F5E}" type="datetime1">
              <a:rPr lang="zh-CN" altLang="en-US" smtClean="0"/>
              <a:pPr/>
              <a:t>2020/9/26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45" y="188640"/>
            <a:ext cx="86857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 descr="1.png"/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404456" y="908728"/>
            <a:ext cx="7272000" cy="72000"/>
          </a:xfrm>
          <a:prstGeom prst="rect">
            <a:avLst/>
          </a:prstGeom>
        </p:spPr>
      </p:pic>
      <p:sp>
        <p:nvSpPr>
          <p:cNvPr id="11" name="副标题 2"/>
          <p:cNvSpPr>
            <a:spLocks noGrp="1"/>
          </p:cNvSpPr>
          <p:nvPr>
            <p:ph type="subTitle" idx="13"/>
          </p:nvPr>
        </p:nvSpPr>
        <p:spPr>
          <a:xfrm>
            <a:off x="6948264" y="213792"/>
            <a:ext cx="2048272" cy="47890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/>
            </a:lvl1pPr>
          </a:lstStyle>
          <a:p>
            <a:fld id="{1F28E85A-1FE0-4945-88DE-48E342511EC0}" type="datetime1">
              <a:rPr lang="zh-CN" altLang="en-US" smtClean="0"/>
              <a:pPr/>
              <a:t>2020/9/26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45" y="188640"/>
            <a:ext cx="86857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6" descr="1.png"/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404456" y="908728"/>
            <a:ext cx="7272000" cy="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3008313" cy="864096"/>
          </a:xfrm>
        </p:spPr>
        <p:txBody>
          <a:bodyPr anchor="b"/>
          <a:lstStyle>
            <a:lvl1pPr algn="l">
              <a:defRPr sz="2000" b="1" baseline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1268760"/>
            <a:ext cx="5111750" cy="4857403"/>
          </a:xfrm>
        </p:spPr>
        <p:txBody>
          <a:bodyPr/>
          <a:lstStyle>
            <a:lvl1pPr>
              <a:defRPr sz="3200" baseline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 baseline="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 baseline="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 baseline="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 baseline="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2204864"/>
            <a:ext cx="3008313" cy="3921299"/>
          </a:xfrm>
        </p:spPr>
        <p:txBody>
          <a:bodyPr/>
          <a:lstStyle>
            <a:lvl1pPr marL="0" indent="0">
              <a:buNone/>
              <a:defRPr sz="1400" baseline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fld id="{EB6E494A-EF63-49E7-9F5B-121195239014}" type="datetime1">
              <a:rPr lang="zh-CN" altLang="en-US" smtClean="0"/>
              <a:pPr/>
              <a:t>2020/9/26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45" y="188640"/>
            <a:ext cx="86857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 descr="1.png"/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404456" y="908728"/>
            <a:ext cx="7272000" cy="72000"/>
          </a:xfrm>
          <a:prstGeom prst="rect">
            <a:avLst/>
          </a:prstGeom>
        </p:spPr>
      </p:pic>
      <p:sp>
        <p:nvSpPr>
          <p:cNvPr id="11" name="标题 1"/>
          <p:cNvSpPr txBox="1">
            <a:spLocks/>
          </p:cNvSpPr>
          <p:nvPr userDrawn="1"/>
        </p:nvSpPr>
        <p:spPr>
          <a:xfrm>
            <a:off x="1907704" y="332656"/>
            <a:ext cx="5842992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楷体" pitchFamily="49" charset="-122"/>
                <a:ea typeface="楷体" pitchFamily="49" charset="-122"/>
                <a:cs typeface="+mj-cs"/>
              </a:defRPr>
            </a:lvl1pPr>
          </a:lstStyle>
          <a:p>
            <a:r>
              <a:rPr lang="zh-CN" altLang="en-US" sz="4400" baseline="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单击此处编辑母版标题样式</a:t>
            </a:r>
            <a:endParaRPr lang="zh-CN" altLang="en-US" sz="4400" baseline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426" y="2780928"/>
            <a:ext cx="182867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144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907704" y="332656"/>
            <a:ext cx="5842992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fld id="{1F77CD7B-9DDD-4CE0-A993-1BA2833C899C}" type="datetime1">
              <a:rPr lang="zh-CN" altLang="en-US" smtClean="0"/>
              <a:pPr/>
              <a:t>2020/9/26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r>
              <a:rPr lang="en-US" altLang="zh-CN" smtClean="0"/>
              <a:t>/30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6" r:id="rId4"/>
    <p:sldLayoutId id="2147483660" r:id="rId5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b="1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470025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宋体" panose="02010600030101010101" pitchFamily="2" charset="-122"/>
              </a:rPr>
              <a:t>边缘</a:t>
            </a:r>
            <a:r>
              <a:rPr lang="zh-CN" altLang="en-US" sz="3600" dirty="0" smtClean="0">
                <a:latin typeface="宋体" panose="02010600030101010101" pitchFamily="2" charset="-122"/>
              </a:rPr>
              <a:t>计算场景下</a:t>
            </a:r>
            <a:r>
              <a:rPr lang="en-US" altLang="zh-CN" sz="3600" dirty="0" smtClean="0">
                <a:latin typeface="宋体" panose="02010600030101010101" pitchFamily="2" charset="-122"/>
              </a:rPr>
              <a:t/>
            </a:r>
            <a:br>
              <a:rPr lang="en-US" altLang="zh-CN" sz="3600" dirty="0" smtClean="0">
                <a:latin typeface="宋体" panose="02010600030101010101" pitchFamily="2" charset="-122"/>
              </a:rPr>
            </a:br>
            <a:r>
              <a:rPr lang="zh-CN" altLang="en-US" sz="3600" dirty="0" smtClean="0">
                <a:latin typeface="宋体" panose="02010600030101010101" pitchFamily="2" charset="-122"/>
              </a:rPr>
              <a:t>配置</a:t>
            </a:r>
            <a:r>
              <a:rPr lang="zh-CN" altLang="en-US" sz="3600" dirty="0">
                <a:latin typeface="宋体" panose="02010600030101010101" pitchFamily="2" charset="-122"/>
              </a:rPr>
              <a:t>自</a:t>
            </a:r>
            <a:r>
              <a:rPr lang="zh-CN" altLang="en-US" sz="3600" dirty="0" smtClean="0">
                <a:latin typeface="宋体" panose="02010600030101010101" pitchFamily="2" charset="-122"/>
              </a:rPr>
              <a:t>适应的视频</a:t>
            </a:r>
            <a:r>
              <a:rPr lang="zh-CN" altLang="en-US" sz="3600" dirty="0">
                <a:latin typeface="宋体" panose="02010600030101010101" pitchFamily="2" charset="-122"/>
              </a:rPr>
              <a:t>分析</a:t>
            </a:r>
            <a:endParaRPr lang="zh-CN" altLang="en-US" sz="3600" dirty="0"/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>
          <a:xfrm>
            <a:off x="1371600" y="3789040"/>
            <a:ext cx="6400800" cy="1752600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报告人：陈宁</a:t>
            </a:r>
            <a:endParaRPr lang="en-US" altLang="zh-CN" sz="2800" dirty="0" smtClean="0"/>
          </a:p>
          <a:p>
            <a:r>
              <a:rPr lang="en-US" altLang="zh-CN" sz="2800" dirty="0" smtClean="0"/>
              <a:t>2020/9/30</a:t>
            </a:r>
            <a:endParaRPr lang="zh-CN" altLang="en-US" sz="28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900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相关工作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dirty="0" smtClean="0"/>
              <a:t>Chameleon </a:t>
            </a:r>
            <a:r>
              <a:rPr lang="en-US" altLang="zh-CN" sz="2000" i="1" dirty="0" smtClean="0">
                <a:solidFill>
                  <a:schemeClr val="accent1"/>
                </a:solidFill>
              </a:rPr>
              <a:t>SIGCOMM’18</a:t>
            </a:r>
            <a:endParaRPr lang="en-US" altLang="zh-CN" sz="2400" dirty="0" smtClean="0"/>
          </a:p>
          <a:p>
            <a:pPr>
              <a:buFontTx/>
              <a:buChar char="-"/>
            </a:pPr>
            <a:r>
              <a:rPr lang="zh-CN" altLang="en-US" sz="2400" dirty="0" smtClean="0"/>
              <a:t>定期</a:t>
            </a:r>
            <a:r>
              <a:rPr lang="zh-CN" altLang="en-US" sz="2400" dirty="0"/>
              <a:t>的</a:t>
            </a:r>
            <a:r>
              <a:rPr lang="en-US" altLang="zh-CN" sz="2400" dirty="0" err="1" smtClean="0"/>
              <a:t>reprofiling</a:t>
            </a:r>
            <a:r>
              <a:rPr lang="en-US" altLang="zh-CN" sz="2400" dirty="0" smtClean="0"/>
              <a:t> </a:t>
            </a:r>
            <a:r>
              <a:rPr lang="en-US" altLang="zh-CN" sz="2400" dirty="0" smtClean="0">
                <a:solidFill>
                  <a:srgbClr val="FF0000"/>
                </a:solidFill>
                <a:sym typeface="Symbol" panose="05050102010706020507" pitchFamily="18" charset="2"/>
              </a:rPr>
              <a:t> high performance</a:t>
            </a:r>
            <a:endParaRPr lang="en-US" altLang="zh-CN" sz="2400" dirty="0" smtClean="0"/>
          </a:p>
          <a:p>
            <a:pPr marL="0" indent="0">
              <a:buNone/>
            </a:pPr>
            <a:endParaRPr lang="en-US" altLang="zh-CN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27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977" y="2438211"/>
            <a:ext cx="5352256" cy="380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相关工作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dirty="0" smtClean="0"/>
              <a:t>Chameleon </a:t>
            </a:r>
            <a:r>
              <a:rPr lang="en-US" altLang="zh-CN" sz="2000" i="1" dirty="0" smtClean="0">
                <a:solidFill>
                  <a:schemeClr val="accent1"/>
                </a:solidFill>
              </a:rPr>
              <a:t>SIGCOMM’18</a:t>
            </a:r>
            <a:endParaRPr lang="en-US" altLang="zh-CN" sz="2400" dirty="0" smtClean="0"/>
          </a:p>
          <a:p>
            <a:pPr>
              <a:buFontTx/>
              <a:buChar char="-"/>
            </a:pPr>
            <a:r>
              <a:rPr lang="zh-CN" altLang="en-US" sz="2400" dirty="0" smtClean="0"/>
              <a:t>定期</a:t>
            </a:r>
            <a:r>
              <a:rPr lang="zh-CN" altLang="en-US" sz="2400" dirty="0"/>
              <a:t>的</a:t>
            </a:r>
            <a:r>
              <a:rPr lang="en-US" altLang="zh-CN" sz="2400" dirty="0" err="1" smtClean="0"/>
              <a:t>reprofiling</a:t>
            </a:r>
            <a:r>
              <a:rPr lang="en-US" altLang="zh-CN" sz="2400" dirty="0" smtClean="0"/>
              <a:t> </a:t>
            </a:r>
            <a:r>
              <a:rPr lang="en-US" altLang="zh-CN" sz="2400" dirty="0" smtClean="0">
                <a:solidFill>
                  <a:srgbClr val="FF0000"/>
                </a:solidFill>
                <a:sym typeface="Symbol" panose="05050102010706020507" pitchFamily="18" charset="2"/>
              </a:rPr>
              <a:t> high performance but high profiling cost</a:t>
            </a:r>
            <a:endParaRPr lang="en-US" altLang="zh-CN" sz="2400" dirty="0" smtClean="0"/>
          </a:p>
          <a:p>
            <a:pPr marL="0" indent="0">
              <a:buNone/>
            </a:pPr>
            <a:endParaRPr lang="en-US" altLang="zh-CN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348880"/>
            <a:ext cx="5256584" cy="375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5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相关工作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dirty="0" smtClean="0"/>
              <a:t>Chameleon </a:t>
            </a:r>
            <a:r>
              <a:rPr lang="en-US" altLang="zh-CN" sz="2000" i="1" dirty="0" smtClean="0">
                <a:solidFill>
                  <a:schemeClr val="accent1"/>
                </a:solidFill>
              </a:rPr>
              <a:t>SIGCOMM’18</a:t>
            </a:r>
            <a:endParaRPr lang="en-US" altLang="zh-CN" sz="2400" dirty="0" smtClean="0"/>
          </a:p>
          <a:p>
            <a:pPr>
              <a:buFontTx/>
              <a:buChar char="-"/>
            </a:pPr>
            <a:r>
              <a:rPr lang="zh-CN" altLang="en-US" sz="2400" dirty="0" smtClean="0">
                <a:sym typeface="Symbol" panose="05050102010706020507" pitchFamily="18" charset="2"/>
              </a:rPr>
              <a:t>如何减少</a:t>
            </a:r>
            <a:r>
              <a:rPr lang="en-US" altLang="zh-CN" sz="2400" dirty="0" smtClean="0">
                <a:sym typeface="Symbol" panose="05050102010706020507" pitchFamily="18" charset="2"/>
              </a:rPr>
              <a:t>profiling</a:t>
            </a:r>
            <a:r>
              <a:rPr lang="zh-CN" altLang="en-US" sz="2400" dirty="0" smtClean="0">
                <a:sym typeface="Symbol" panose="05050102010706020507" pitchFamily="18" charset="2"/>
              </a:rPr>
              <a:t>代价</a:t>
            </a:r>
            <a:endParaRPr lang="en-US" altLang="zh-CN" sz="2400" dirty="0" smtClean="0">
              <a:sym typeface="Symbol" panose="05050102010706020507" pitchFamily="18" charset="2"/>
            </a:endParaRPr>
          </a:p>
          <a:p>
            <a:pPr lvl="1">
              <a:buFontTx/>
              <a:buChar char="-"/>
            </a:pPr>
            <a:r>
              <a:rPr lang="en-US" altLang="zh-CN" sz="2000" dirty="0" smtClean="0"/>
              <a:t>Temporal correlation (</a:t>
            </a:r>
            <a:r>
              <a:rPr lang="zh-CN" altLang="en-US" sz="2000" dirty="0" smtClean="0"/>
              <a:t>同一个视频内</a:t>
            </a:r>
            <a:r>
              <a:rPr lang="en-US" altLang="zh-CN" sz="2000" dirty="0" smtClean="0"/>
              <a:t>)</a:t>
            </a:r>
          </a:p>
          <a:p>
            <a:pPr lvl="1">
              <a:buFontTx/>
              <a:buChar char="-"/>
            </a:pPr>
            <a:r>
              <a:rPr lang="en-US" altLang="zh-CN" sz="2000" dirty="0" smtClean="0"/>
              <a:t>Cross-camera correlation </a:t>
            </a:r>
          </a:p>
          <a:p>
            <a:pPr lvl="1">
              <a:buFontTx/>
              <a:buChar char="-"/>
            </a:pPr>
            <a:endParaRPr lang="en-US" altLang="zh-CN" sz="2000" dirty="0" smtClean="0"/>
          </a:p>
          <a:p>
            <a:pPr lvl="1">
              <a:buFontTx/>
              <a:buChar char="-"/>
            </a:pPr>
            <a:endParaRPr lang="en-US" altLang="zh-CN" sz="2000" dirty="0" smtClean="0"/>
          </a:p>
          <a:p>
            <a:pPr marL="0" indent="0">
              <a:buNone/>
            </a:pPr>
            <a:endParaRPr lang="en-US" altLang="zh-CN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264" y="3140968"/>
            <a:ext cx="3960440" cy="269369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3573016"/>
            <a:ext cx="2977365" cy="192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4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相关工作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dirty="0" smtClean="0"/>
              <a:t>Chameleon </a:t>
            </a:r>
            <a:r>
              <a:rPr lang="en-US" altLang="zh-CN" sz="2000" i="1" dirty="0" smtClean="0">
                <a:solidFill>
                  <a:schemeClr val="accent1"/>
                </a:solidFill>
              </a:rPr>
              <a:t>SIGCOMM’18</a:t>
            </a:r>
            <a:endParaRPr lang="en-US" altLang="zh-CN" sz="2400" dirty="0" smtClean="0"/>
          </a:p>
          <a:p>
            <a:pPr>
              <a:buFontTx/>
              <a:buChar char="-"/>
            </a:pPr>
            <a:r>
              <a:rPr lang="zh-CN" altLang="en-US" sz="2400" dirty="0" smtClean="0">
                <a:sym typeface="Symbol" panose="05050102010706020507" pitchFamily="18" charset="2"/>
              </a:rPr>
              <a:t>如何减少</a:t>
            </a:r>
            <a:r>
              <a:rPr lang="en-US" altLang="zh-CN" sz="2400" dirty="0" smtClean="0">
                <a:sym typeface="Symbol" panose="05050102010706020507" pitchFamily="18" charset="2"/>
              </a:rPr>
              <a:t>profiling</a:t>
            </a:r>
            <a:r>
              <a:rPr lang="zh-CN" altLang="en-US" sz="2400" dirty="0" smtClean="0">
                <a:sym typeface="Symbol" panose="05050102010706020507" pitchFamily="18" charset="2"/>
              </a:rPr>
              <a:t>代价</a:t>
            </a:r>
            <a:endParaRPr lang="en-US" altLang="zh-CN" sz="2400" dirty="0" smtClean="0">
              <a:sym typeface="Symbol" panose="05050102010706020507" pitchFamily="18" charset="2"/>
            </a:endParaRPr>
          </a:p>
          <a:p>
            <a:pPr lvl="1">
              <a:buFontTx/>
              <a:buChar char="-"/>
            </a:pPr>
            <a:r>
              <a:rPr lang="en-US" altLang="zh-CN" sz="2000" dirty="0" smtClean="0"/>
              <a:t>Temporal correlation (</a:t>
            </a:r>
            <a:r>
              <a:rPr lang="zh-CN" altLang="en-US" sz="2000" dirty="0" smtClean="0"/>
              <a:t>同一个视频内</a:t>
            </a:r>
            <a:r>
              <a:rPr lang="en-US" altLang="zh-CN" sz="2000" dirty="0" smtClean="0"/>
              <a:t>)</a:t>
            </a:r>
          </a:p>
          <a:p>
            <a:pPr lvl="1">
              <a:buFontTx/>
              <a:buChar char="-"/>
            </a:pPr>
            <a:r>
              <a:rPr lang="en-US" altLang="zh-CN" sz="2000" dirty="0" smtClean="0"/>
              <a:t>Cross-camera correlation </a:t>
            </a:r>
          </a:p>
          <a:p>
            <a:pPr lvl="1">
              <a:buFontTx/>
              <a:buChar char="-"/>
            </a:pPr>
            <a:r>
              <a:rPr lang="en-US" altLang="zh-CN" sz="2000" dirty="0" smtClean="0"/>
              <a:t>Independence of configurations</a:t>
            </a:r>
          </a:p>
          <a:p>
            <a:pPr lvl="1">
              <a:buFontTx/>
              <a:buChar char="-"/>
            </a:pPr>
            <a:endParaRPr lang="en-US" altLang="zh-CN" sz="2000" dirty="0" smtClean="0"/>
          </a:p>
          <a:p>
            <a:pPr lvl="1">
              <a:buFontTx/>
              <a:buChar char="-"/>
            </a:pPr>
            <a:endParaRPr lang="en-US" altLang="zh-CN" sz="2000" dirty="0" smtClean="0"/>
          </a:p>
          <a:p>
            <a:pPr marL="0" indent="0">
              <a:buNone/>
            </a:pPr>
            <a:endParaRPr lang="en-US" altLang="zh-CN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9DB26D3A-2B36-4056-BAE5-D5A915C54F0F}"/>
              </a:ext>
            </a:extLst>
          </p:cNvPr>
          <p:cNvGrpSpPr/>
          <p:nvPr/>
        </p:nvGrpSpPr>
        <p:grpSpPr>
          <a:xfrm>
            <a:off x="1259632" y="3364818"/>
            <a:ext cx="5832648" cy="2596233"/>
            <a:chOff x="6483974" y="1274115"/>
            <a:chExt cx="2903866" cy="1336759"/>
          </a:xfrm>
        </p:grpSpPr>
        <p:cxnSp>
          <p:nvCxnSpPr>
            <p:cNvPr id="11" name="Straight Arrow Connector 5">
              <a:extLst>
                <a:ext uri="{FF2B5EF4-FFF2-40B4-BE49-F238E27FC236}">
                  <a16:creationId xmlns:a16="http://schemas.microsoft.com/office/drawing/2014/main" id="{563D7C23-F547-4E72-916F-C36958C0AF61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1682496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6">
              <a:extLst>
                <a:ext uri="{FF2B5EF4-FFF2-40B4-BE49-F238E27FC236}">
                  <a16:creationId xmlns:a16="http://schemas.microsoft.com/office/drawing/2014/main" id="{25333E42-4B11-440D-B092-E2A1271F86AB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2151888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7">
              <a:extLst>
                <a:ext uri="{FF2B5EF4-FFF2-40B4-BE49-F238E27FC236}">
                  <a16:creationId xmlns:a16="http://schemas.microsoft.com/office/drawing/2014/main" id="{42F4F39A-1596-479E-9FA4-8F7339B5F740}"/>
                </a:ext>
              </a:extLst>
            </p:cNvPr>
            <p:cNvCxnSpPr>
              <a:cxnSpLocks/>
            </p:cNvCxnSpPr>
            <p:nvPr/>
          </p:nvCxnSpPr>
          <p:spPr>
            <a:xfrm>
              <a:off x="7185652" y="2426208"/>
              <a:ext cx="2202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239">
              <a:extLst>
                <a:ext uri="{FF2B5EF4-FFF2-40B4-BE49-F238E27FC236}">
                  <a16:creationId xmlns:a16="http://schemas.microsoft.com/office/drawing/2014/main" id="{9D839A79-779B-412B-B6C0-531E55510BA1}"/>
                </a:ext>
              </a:extLst>
            </p:cNvPr>
            <p:cNvSpPr txBox="1"/>
            <p:nvPr/>
          </p:nvSpPr>
          <p:spPr>
            <a:xfrm>
              <a:off x="6671261" y="1528607"/>
              <a:ext cx="371387" cy="190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leader</a:t>
              </a:r>
            </a:p>
          </p:txBody>
        </p:sp>
        <p:sp>
          <p:nvSpPr>
            <p:cNvPr id="15" name="TextBox 244">
              <a:extLst>
                <a:ext uri="{FF2B5EF4-FFF2-40B4-BE49-F238E27FC236}">
                  <a16:creationId xmlns:a16="http://schemas.microsoft.com/office/drawing/2014/main" id="{BE2461A5-2B06-4615-9A8A-981DC29F987D}"/>
                </a:ext>
              </a:extLst>
            </p:cNvPr>
            <p:cNvSpPr txBox="1"/>
            <p:nvPr/>
          </p:nvSpPr>
          <p:spPr>
            <a:xfrm>
              <a:off x="6483974" y="1975494"/>
              <a:ext cx="527093" cy="190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follower 1</a:t>
              </a:r>
            </a:p>
          </p:txBody>
        </p:sp>
        <p:sp>
          <p:nvSpPr>
            <p:cNvPr id="16" name="TextBox 245">
              <a:extLst>
                <a:ext uri="{FF2B5EF4-FFF2-40B4-BE49-F238E27FC236}">
                  <a16:creationId xmlns:a16="http://schemas.microsoft.com/office/drawing/2014/main" id="{77DACB4D-4270-450E-A1FF-FD162354826D}"/>
                </a:ext>
              </a:extLst>
            </p:cNvPr>
            <p:cNvSpPr txBox="1"/>
            <p:nvPr/>
          </p:nvSpPr>
          <p:spPr>
            <a:xfrm>
              <a:off x="6483974" y="2249814"/>
              <a:ext cx="527093" cy="190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follower 2</a:t>
              </a:r>
            </a:p>
          </p:txBody>
        </p:sp>
        <p:cxnSp>
          <p:nvCxnSpPr>
            <p:cNvPr id="17" name="Straight Connector 11">
              <a:extLst>
                <a:ext uri="{FF2B5EF4-FFF2-40B4-BE49-F238E27FC236}">
                  <a16:creationId xmlns:a16="http://schemas.microsoft.com/office/drawing/2014/main" id="{C1E1A9ED-15ED-48CA-A8BD-68A5C78AD4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5108" y="1360671"/>
              <a:ext cx="0" cy="12502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2">
              <a:extLst>
                <a:ext uri="{FF2B5EF4-FFF2-40B4-BE49-F238E27FC236}">
                  <a16:creationId xmlns:a16="http://schemas.microsoft.com/office/drawing/2014/main" id="{5A41F7D4-16AC-489C-B657-0944F25CED58}"/>
                </a:ext>
              </a:extLst>
            </p:cNvPr>
            <p:cNvCxnSpPr>
              <a:cxnSpLocks/>
            </p:cNvCxnSpPr>
            <p:nvPr/>
          </p:nvCxnSpPr>
          <p:spPr>
            <a:xfrm>
              <a:off x="8834083" y="1369635"/>
              <a:ext cx="0" cy="1241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3">
              <a:extLst>
                <a:ext uri="{FF2B5EF4-FFF2-40B4-BE49-F238E27FC236}">
                  <a16:creationId xmlns:a16="http://schemas.microsoft.com/office/drawing/2014/main" id="{2EFC060C-F2EA-4542-9429-2463B4F98583}"/>
                </a:ext>
              </a:extLst>
            </p:cNvPr>
            <p:cNvCxnSpPr/>
            <p:nvPr/>
          </p:nvCxnSpPr>
          <p:spPr>
            <a:xfrm>
              <a:off x="7766923" y="1559858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4">
              <a:extLst>
                <a:ext uri="{FF2B5EF4-FFF2-40B4-BE49-F238E27FC236}">
                  <a16:creationId xmlns:a16="http://schemas.microsoft.com/office/drawing/2014/main" id="{7422BC06-3AD9-451A-B049-DC10288D7DAA}"/>
                </a:ext>
              </a:extLst>
            </p:cNvPr>
            <p:cNvCxnSpPr/>
            <p:nvPr/>
          </p:nvCxnSpPr>
          <p:spPr>
            <a:xfrm>
              <a:off x="8128499" y="1559859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5">
              <a:extLst>
                <a:ext uri="{FF2B5EF4-FFF2-40B4-BE49-F238E27FC236}">
                  <a16:creationId xmlns:a16="http://schemas.microsoft.com/office/drawing/2014/main" id="{7187A793-575A-4EE3-A4CF-AF40055BAE40}"/>
                </a:ext>
              </a:extLst>
            </p:cNvPr>
            <p:cNvCxnSpPr/>
            <p:nvPr/>
          </p:nvCxnSpPr>
          <p:spPr>
            <a:xfrm>
              <a:off x="8499039" y="1559857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6">
              <a:extLst>
                <a:ext uri="{FF2B5EF4-FFF2-40B4-BE49-F238E27FC236}">
                  <a16:creationId xmlns:a16="http://schemas.microsoft.com/office/drawing/2014/main" id="{F8EDC7F1-0552-4020-AAC4-5EE82F9D765B}"/>
                </a:ext>
              </a:extLst>
            </p:cNvPr>
            <p:cNvCxnSpPr/>
            <p:nvPr/>
          </p:nvCxnSpPr>
          <p:spPr>
            <a:xfrm>
              <a:off x="9154507" y="1559859"/>
              <a:ext cx="0" cy="9741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17">
              <a:extLst>
                <a:ext uri="{FF2B5EF4-FFF2-40B4-BE49-F238E27FC236}">
                  <a16:creationId xmlns:a16="http://schemas.microsoft.com/office/drawing/2014/main" id="{A6CC4B5B-6585-4B02-9A25-2D0F922605DA}"/>
                </a:ext>
              </a:extLst>
            </p:cNvPr>
            <p:cNvSpPr/>
            <p:nvPr/>
          </p:nvSpPr>
          <p:spPr>
            <a:xfrm>
              <a:off x="7315461" y="1592849"/>
              <a:ext cx="179294" cy="17929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24" name="Oval 18">
              <a:extLst>
                <a:ext uri="{FF2B5EF4-FFF2-40B4-BE49-F238E27FC236}">
                  <a16:creationId xmlns:a16="http://schemas.microsoft.com/office/drawing/2014/main" id="{8EB8B066-A38F-4F5F-8349-F3E28C5651DC}"/>
                </a:ext>
              </a:extLst>
            </p:cNvPr>
            <p:cNvSpPr/>
            <p:nvPr/>
          </p:nvSpPr>
          <p:spPr>
            <a:xfrm>
              <a:off x="8747062" y="1592849"/>
              <a:ext cx="179294" cy="17929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cxnSp>
          <p:nvCxnSpPr>
            <p:cNvPr id="25" name="Straight Arrow Connector 19">
              <a:extLst>
                <a:ext uri="{FF2B5EF4-FFF2-40B4-BE49-F238E27FC236}">
                  <a16:creationId xmlns:a16="http://schemas.microsoft.com/office/drawing/2014/main" id="{B21B900A-8DD8-4A2F-8FE6-CB20BBFB7111}"/>
                </a:ext>
              </a:extLst>
            </p:cNvPr>
            <p:cNvCxnSpPr/>
            <p:nvPr/>
          </p:nvCxnSpPr>
          <p:spPr>
            <a:xfrm>
              <a:off x="7403258" y="1444692"/>
              <a:ext cx="141883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75">
              <a:extLst>
                <a:ext uri="{FF2B5EF4-FFF2-40B4-BE49-F238E27FC236}">
                  <a16:creationId xmlns:a16="http://schemas.microsoft.com/office/drawing/2014/main" id="{BB25BF11-DC45-46C9-8476-8711DFEC382D}"/>
                </a:ext>
              </a:extLst>
            </p:cNvPr>
            <p:cNvSpPr txBox="1"/>
            <p:nvPr/>
          </p:nvSpPr>
          <p:spPr>
            <a:xfrm>
              <a:off x="7679834" y="1378975"/>
              <a:ext cx="890694" cy="126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profiling window </a:t>
              </a:r>
            </a:p>
          </p:txBody>
        </p:sp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236D9329-D5E8-450D-958B-3F1BB6AB4BB3}"/>
                </a:ext>
              </a:extLst>
            </p:cNvPr>
            <p:cNvSpPr/>
            <p:nvPr/>
          </p:nvSpPr>
          <p:spPr>
            <a:xfrm>
              <a:off x="7700157" y="1614538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28" name="Oval 22">
              <a:extLst>
                <a:ext uri="{FF2B5EF4-FFF2-40B4-BE49-F238E27FC236}">
                  <a16:creationId xmlns:a16="http://schemas.microsoft.com/office/drawing/2014/main" id="{1801ACE4-FA18-448D-8CA1-5E44D83C657D}"/>
                </a:ext>
              </a:extLst>
            </p:cNvPr>
            <p:cNvSpPr/>
            <p:nvPr/>
          </p:nvSpPr>
          <p:spPr>
            <a:xfrm>
              <a:off x="8056423" y="1614538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701C3599-CEEF-4B67-A9AB-0E9E71E9B5E4}"/>
                </a:ext>
              </a:extLst>
            </p:cNvPr>
            <p:cNvSpPr/>
            <p:nvPr/>
          </p:nvSpPr>
          <p:spPr>
            <a:xfrm>
              <a:off x="8430932" y="1614538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30" name="Oval 24">
              <a:extLst>
                <a:ext uri="{FF2B5EF4-FFF2-40B4-BE49-F238E27FC236}">
                  <a16:creationId xmlns:a16="http://schemas.microsoft.com/office/drawing/2014/main" id="{011BDAEA-1F92-4738-918F-9D8A6BF8D8BA}"/>
                </a:ext>
              </a:extLst>
            </p:cNvPr>
            <p:cNvSpPr/>
            <p:nvPr/>
          </p:nvSpPr>
          <p:spPr>
            <a:xfrm>
              <a:off x="9082468" y="1611850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31" name="Oval 25">
              <a:extLst>
                <a:ext uri="{FF2B5EF4-FFF2-40B4-BE49-F238E27FC236}">
                  <a16:creationId xmlns:a16="http://schemas.microsoft.com/office/drawing/2014/main" id="{2C452D64-307F-40FC-9DAF-E01053C78A1F}"/>
                </a:ext>
              </a:extLst>
            </p:cNvPr>
            <p:cNvSpPr/>
            <p:nvPr/>
          </p:nvSpPr>
          <p:spPr>
            <a:xfrm>
              <a:off x="7692185" y="2074364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32" name="Oval 26">
              <a:extLst>
                <a:ext uri="{FF2B5EF4-FFF2-40B4-BE49-F238E27FC236}">
                  <a16:creationId xmlns:a16="http://schemas.microsoft.com/office/drawing/2014/main" id="{7EB96342-5B18-4F36-AF4C-98555332F5DC}"/>
                </a:ext>
              </a:extLst>
            </p:cNvPr>
            <p:cNvSpPr/>
            <p:nvPr/>
          </p:nvSpPr>
          <p:spPr>
            <a:xfrm>
              <a:off x="8048451" y="2074364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33" name="Oval 27">
              <a:extLst>
                <a:ext uri="{FF2B5EF4-FFF2-40B4-BE49-F238E27FC236}">
                  <a16:creationId xmlns:a16="http://schemas.microsoft.com/office/drawing/2014/main" id="{BCAE3331-C256-4AE0-9A34-82AC5DBB82B5}"/>
                </a:ext>
              </a:extLst>
            </p:cNvPr>
            <p:cNvSpPr/>
            <p:nvPr/>
          </p:nvSpPr>
          <p:spPr>
            <a:xfrm>
              <a:off x="8422960" y="2074364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34" name="Oval 28">
              <a:extLst>
                <a:ext uri="{FF2B5EF4-FFF2-40B4-BE49-F238E27FC236}">
                  <a16:creationId xmlns:a16="http://schemas.microsoft.com/office/drawing/2014/main" id="{356B17E0-B0EE-40F8-BF0E-E79EF864547D}"/>
                </a:ext>
              </a:extLst>
            </p:cNvPr>
            <p:cNvSpPr/>
            <p:nvPr/>
          </p:nvSpPr>
          <p:spPr>
            <a:xfrm>
              <a:off x="9074496" y="2071676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35" name="Oval 29">
              <a:extLst>
                <a:ext uri="{FF2B5EF4-FFF2-40B4-BE49-F238E27FC236}">
                  <a16:creationId xmlns:a16="http://schemas.microsoft.com/office/drawing/2014/main" id="{E15D6E83-A090-44C7-9F0A-D8C1DCD7FA77}"/>
                </a:ext>
              </a:extLst>
            </p:cNvPr>
            <p:cNvSpPr/>
            <p:nvPr/>
          </p:nvSpPr>
          <p:spPr>
            <a:xfrm>
              <a:off x="7692185" y="2346807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36" name="Oval 30">
              <a:extLst>
                <a:ext uri="{FF2B5EF4-FFF2-40B4-BE49-F238E27FC236}">
                  <a16:creationId xmlns:a16="http://schemas.microsoft.com/office/drawing/2014/main" id="{C10795E9-4626-4F36-AEC0-1ACED813B2D5}"/>
                </a:ext>
              </a:extLst>
            </p:cNvPr>
            <p:cNvSpPr/>
            <p:nvPr/>
          </p:nvSpPr>
          <p:spPr>
            <a:xfrm>
              <a:off x="8048451" y="2346807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37" name="Oval 31">
              <a:extLst>
                <a:ext uri="{FF2B5EF4-FFF2-40B4-BE49-F238E27FC236}">
                  <a16:creationId xmlns:a16="http://schemas.microsoft.com/office/drawing/2014/main" id="{F1FC07CF-92E1-4885-ADC6-5DAA5D599709}"/>
                </a:ext>
              </a:extLst>
            </p:cNvPr>
            <p:cNvSpPr/>
            <p:nvPr/>
          </p:nvSpPr>
          <p:spPr>
            <a:xfrm>
              <a:off x="8422960" y="2346807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38" name="Oval 32">
              <a:extLst>
                <a:ext uri="{FF2B5EF4-FFF2-40B4-BE49-F238E27FC236}">
                  <a16:creationId xmlns:a16="http://schemas.microsoft.com/office/drawing/2014/main" id="{D2DD5A89-F1DE-4F76-A721-3D16B82303D5}"/>
                </a:ext>
              </a:extLst>
            </p:cNvPr>
            <p:cNvSpPr/>
            <p:nvPr/>
          </p:nvSpPr>
          <p:spPr>
            <a:xfrm>
              <a:off x="9084838" y="2344119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39" name="Oval 33">
              <a:extLst>
                <a:ext uri="{FF2B5EF4-FFF2-40B4-BE49-F238E27FC236}">
                  <a16:creationId xmlns:a16="http://schemas.microsoft.com/office/drawing/2014/main" id="{8B845CE4-3E1F-4BDF-8D86-50C69AD7948D}"/>
                </a:ext>
              </a:extLst>
            </p:cNvPr>
            <p:cNvSpPr/>
            <p:nvPr/>
          </p:nvSpPr>
          <p:spPr>
            <a:xfrm>
              <a:off x="7336874" y="2085003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40" name="Oval 34">
              <a:extLst>
                <a:ext uri="{FF2B5EF4-FFF2-40B4-BE49-F238E27FC236}">
                  <a16:creationId xmlns:a16="http://schemas.microsoft.com/office/drawing/2014/main" id="{164B664C-D689-4FFA-A2F1-8096CB47DCE4}"/>
                </a:ext>
              </a:extLst>
            </p:cNvPr>
            <p:cNvSpPr/>
            <p:nvPr/>
          </p:nvSpPr>
          <p:spPr>
            <a:xfrm>
              <a:off x="7342323" y="2344360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41" name="Oval 35">
              <a:extLst>
                <a:ext uri="{FF2B5EF4-FFF2-40B4-BE49-F238E27FC236}">
                  <a16:creationId xmlns:a16="http://schemas.microsoft.com/office/drawing/2014/main" id="{BE04B2D0-8D34-4255-9228-E304008885C5}"/>
                </a:ext>
              </a:extLst>
            </p:cNvPr>
            <p:cNvSpPr/>
            <p:nvPr/>
          </p:nvSpPr>
          <p:spPr>
            <a:xfrm>
              <a:off x="8762312" y="2071676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42" name="Oval 36">
              <a:extLst>
                <a:ext uri="{FF2B5EF4-FFF2-40B4-BE49-F238E27FC236}">
                  <a16:creationId xmlns:a16="http://schemas.microsoft.com/office/drawing/2014/main" id="{D80A0EBA-AE4A-42FA-8AEA-CF420B5D4C77}"/>
                </a:ext>
              </a:extLst>
            </p:cNvPr>
            <p:cNvSpPr/>
            <p:nvPr/>
          </p:nvSpPr>
          <p:spPr>
            <a:xfrm>
              <a:off x="8762312" y="2352424"/>
              <a:ext cx="147568" cy="1475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43" name="Freeform: Shape 313">
              <a:extLst>
                <a:ext uri="{FF2B5EF4-FFF2-40B4-BE49-F238E27FC236}">
                  <a16:creationId xmlns:a16="http://schemas.microsoft.com/office/drawing/2014/main" id="{3C6BD038-EBB1-451F-808A-728AA359AE55}"/>
                </a:ext>
              </a:extLst>
            </p:cNvPr>
            <p:cNvSpPr/>
            <p:nvPr/>
          </p:nvSpPr>
          <p:spPr>
            <a:xfrm>
              <a:off x="7469689" y="1581074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44" name="Freeform: Shape 314">
              <a:extLst>
                <a:ext uri="{FF2B5EF4-FFF2-40B4-BE49-F238E27FC236}">
                  <a16:creationId xmlns:a16="http://schemas.microsoft.com/office/drawing/2014/main" id="{FCFB3D10-B7E2-46D3-B485-E9D65C6DB747}"/>
                </a:ext>
              </a:extLst>
            </p:cNvPr>
            <p:cNvSpPr/>
            <p:nvPr/>
          </p:nvSpPr>
          <p:spPr>
            <a:xfrm>
              <a:off x="7298066" y="1752600"/>
              <a:ext cx="57322" cy="347663"/>
            </a:xfrm>
            <a:custGeom>
              <a:avLst/>
              <a:gdLst>
                <a:gd name="connsiteX0" fmla="*/ 43034 w 57322"/>
                <a:gd name="connsiteY0" fmla="*/ 0 h 347663"/>
                <a:gd name="connsiteX1" fmla="*/ 172 w 57322"/>
                <a:gd name="connsiteY1" fmla="*/ 157163 h 347663"/>
                <a:gd name="connsiteX2" fmla="*/ 57322 w 57322"/>
                <a:gd name="connsiteY2" fmla="*/ 347663 h 34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322" h="347663">
                  <a:moveTo>
                    <a:pt x="43034" y="0"/>
                  </a:moveTo>
                  <a:cubicBezTo>
                    <a:pt x="20412" y="49609"/>
                    <a:pt x="-2209" y="99219"/>
                    <a:pt x="172" y="157163"/>
                  </a:cubicBezTo>
                  <a:cubicBezTo>
                    <a:pt x="2553" y="215107"/>
                    <a:pt x="29937" y="281385"/>
                    <a:pt x="57322" y="347663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45" name="Freeform: Shape 315">
              <a:extLst>
                <a:ext uri="{FF2B5EF4-FFF2-40B4-BE49-F238E27FC236}">
                  <a16:creationId xmlns:a16="http://schemas.microsoft.com/office/drawing/2014/main" id="{11F88866-4B92-4890-B437-BE28617D759A}"/>
                </a:ext>
              </a:extLst>
            </p:cNvPr>
            <p:cNvSpPr/>
            <p:nvPr/>
          </p:nvSpPr>
          <p:spPr>
            <a:xfrm>
              <a:off x="7257413" y="1752600"/>
              <a:ext cx="94756" cy="607889"/>
            </a:xfrm>
            <a:custGeom>
              <a:avLst/>
              <a:gdLst>
                <a:gd name="connsiteX0" fmla="*/ 43034 w 57322"/>
                <a:gd name="connsiteY0" fmla="*/ 0 h 347663"/>
                <a:gd name="connsiteX1" fmla="*/ 172 w 57322"/>
                <a:gd name="connsiteY1" fmla="*/ 157163 h 347663"/>
                <a:gd name="connsiteX2" fmla="*/ 57322 w 57322"/>
                <a:gd name="connsiteY2" fmla="*/ 347663 h 34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322" h="347663">
                  <a:moveTo>
                    <a:pt x="43034" y="0"/>
                  </a:moveTo>
                  <a:cubicBezTo>
                    <a:pt x="20412" y="49609"/>
                    <a:pt x="-2209" y="99219"/>
                    <a:pt x="172" y="157163"/>
                  </a:cubicBezTo>
                  <a:cubicBezTo>
                    <a:pt x="2553" y="215107"/>
                    <a:pt x="29937" y="281385"/>
                    <a:pt x="57322" y="347663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46" name="Freeform: Shape 316">
              <a:extLst>
                <a:ext uri="{FF2B5EF4-FFF2-40B4-BE49-F238E27FC236}">
                  <a16:creationId xmlns:a16="http://schemas.microsoft.com/office/drawing/2014/main" id="{4ACF62C1-7110-4952-918A-AA627DA25AD1}"/>
                </a:ext>
              </a:extLst>
            </p:cNvPr>
            <p:cNvSpPr/>
            <p:nvPr/>
          </p:nvSpPr>
          <p:spPr>
            <a:xfrm>
              <a:off x="8893408" y="1564703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47" name="TextBox 317">
              <a:extLst>
                <a:ext uri="{FF2B5EF4-FFF2-40B4-BE49-F238E27FC236}">
                  <a16:creationId xmlns:a16="http://schemas.microsoft.com/office/drawing/2014/main" id="{25E237C8-6A01-49F0-970C-5795C9EF5503}"/>
                </a:ext>
              </a:extLst>
            </p:cNvPr>
            <p:cNvSpPr txBox="1"/>
            <p:nvPr/>
          </p:nvSpPr>
          <p:spPr>
            <a:xfrm>
              <a:off x="7200172" y="1820033"/>
              <a:ext cx="538744" cy="126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top-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configs</a:t>
              </a:r>
            </a:p>
          </p:txBody>
        </p:sp>
        <p:sp>
          <p:nvSpPr>
            <p:cNvPr id="48" name="Freeform: Shape 318">
              <a:extLst>
                <a:ext uri="{FF2B5EF4-FFF2-40B4-BE49-F238E27FC236}">
                  <a16:creationId xmlns:a16="http://schemas.microsoft.com/office/drawing/2014/main" id="{62503E47-0F78-4D6D-B33F-30C49AE280B5}"/>
                </a:ext>
              </a:extLst>
            </p:cNvPr>
            <p:cNvSpPr/>
            <p:nvPr/>
          </p:nvSpPr>
          <p:spPr>
            <a:xfrm>
              <a:off x="8720919" y="1750089"/>
              <a:ext cx="57322" cy="347663"/>
            </a:xfrm>
            <a:custGeom>
              <a:avLst/>
              <a:gdLst>
                <a:gd name="connsiteX0" fmla="*/ 43034 w 57322"/>
                <a:gd name="connsiteY0" fmla="*/ 0 h 347663"/>
                <a:gd name="connsiteX1" fmla="*/ 172 w 57322"/>
                <a:gd name="connsiteY1" fmla="*/ 157163 h 347663"/>
                <a:gd name="connsiteX2" fmla="*/ 57322 w 57322"/>
                <a:gd name="connsiteY2" fmla="*/ 347663 h 34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322" h="347663">
                  <a:moveTo>
                    <a:pt x="43034" y="0"/>
                  </a:moveTo>
                  <a:cubicBezTo>
                    <a:pt x="20412" y="49609"/>
                    <a:pt x="-2209" y="99219"/>
                    <a:pt x="172" y="157163"/>
                  </a:cubicBezTo>
                  <a:cubicBezTo>
                    <a:pt x="2553" y="215107"/>
                    <a:pt x="29937" y="281385"/>
                    <a:pt x="57322" y="347663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49" name="Freeform: Shape 319">
              <a:extLst>
                <a:ext uri="{FF2B5EF4-FFF2-40B4-BE49-F238E27FC236}">
                  <a16:creationId xmlns:a16="http://schemas.microsoft.com/office/drawing/2014/main" id="{2ABD4379-45A4-478C-A630-C4A1C4D4B20E}"/>
                </a:ext>
              </a:extLst>
            </p:cNvPr>
            <p:cNvSpPr/>
            <p:nvPr/>
          </p:nvSpPr>
          <p:spPr>
            <a:xfrm>
              <a:off x="8680266" y="1750089"/>
              <a:ext cx="94756" cy="607889"/>
            </a:xfrm>
            <a:custGeom>
              <a:avLst/>
              <a:gdLst>
                <a:gd name="connsiteX0" fmla="*/ 43034 w 57322"/>
                <a:gd name="connsiteY0" fmla="*/ 0 h 347663"/>
                <a:gd name="connsiteX1" fmla="*/ 172 w 57322"/>
                <a:gd name="connsiteY1" fmla="*/ 157163 h 347663"/>
                <a:gd name="connsiteX2" fmla="*/ 57322 w 57322"/>
                <a:gd name="connsiteY2" fmla="*/ 347663 h 34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322" h="347663">
                  <a:moveTo>
                    <a:pt x="43034" y="0"/>
                  </a:moveTo>
                  <a:cubicBezTo>
                    <a:pt x="20412" y="49609"/>
                    <a:pt x="-2209" y="99219"/>
                    <a:pt x="172" y="157163"/>
                  </a:cubicBezTo>
                  <a:cubicBezTo>
                    <a:pt x="2553" y="215107"/>
                    <a:pt x="29937" y="281385"/>
                    <a:pt x="57322" y="347663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50" name="TextBox 321">
              <a:extLst>
                <a:ext uri="{FF2B5EF4-FFF2-40B4-BE49-F238E27FC236}">
                  <a16:creationId xmlns:a16="http://schemas.microsoft.com/office/drawing/2014/main" id="{F0EBF4D5-9922-4B90-B20E-A56CAFA44FD7}"/>
                </a:ext>
              </a:extLst>
            </p:cNvPr>
            <p:cNvSpPr txBox="1"/>
            <p:nvPr/>
          </p:nvSpPr>
          <p:spPr>
            <a:xfrm>
              <a:off x="8852273" y="1274115"/>
              <a:ext cx="418280" cy="1743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51" name="TextBox 322">
              <a:extLst>
                <a:ext uri="{FF2B5EF4-FFF2-40B4-BE49-F238E27FC236}">
                  <a16:creationId xmlns:a16="http://schemas.microsoft.com/office/drawing/2014/main" id="{D442AC24-8816-410A-A980-2D0C908AAA49}"/>
                </a:ext>
              </a:extLst>
            </p:cNvPr>
            <p:cNvSpPr txBox="1"/>
            <p:nvPr/>
          </p:nvSpPr>
          <p:spPr>
            <a:xfrm>
              <a:off x="6939436" y="1310514"/>
              <a:ext cx="418280" cy="1743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52" name="Freeform: Shape 323">
              <a:extLst>
                <a:ext uri="{FF2B5EF4-FFF2-40B4-BE49-F238E27FC236}">
                  <a16:creationId xmlns:a16="http://schemas.microsoft.com/office/drawing/2014/main" id="{4CDBC57A-584B-40F6-BBF6-1541C850F0FE}"/>
                </a:ext>
              </a:extLst>
            </p:cNvPr>
            <p:cNvSpPr/>
            <p:nvPr/>
          </p:nvSpPr>
          <p:spPr>
            <a:xfrm>
              <a:off x="7822254" y="1576726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53" name="Freeform: Shape 324">
              <a:extLst>
                <a:ext uri="{FF2B5EF4-FFF2-40B4-BE49-F238E27FC236}">
                  <a16:creationId xmlns:a16="http://schemas.microsoft.com/office/drawing/2014/main" id="{7F7EE022-9C1F-4D51-88A9-4D83CA20E445}"/>
                </a:ext>
              </a:extLst>
            </p:cNvPr>
            <p:cNvSpPr/>
            <p:nvPr/>
          </p:nvSpPr>
          <p:spPr>
            <a:xfrm>
              <a:off x="8192624" y="1577982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54" name="Freeform: Shape 325">
              <a:extLst>
                <a:ext uri="{FF2B5EF4-FFF2-40B4-BE49-F238E27FC236}">
                  <a16:creationId xmlns:a16="http://schemas.microsoft.com/office/drawing/2014/main" id="{13B13BC7-EEE4-4847-BF24-BFB15D13FE4E}"/>
                </a:ext>
              </a:extLst>
            </p:cNvPr>
            <p:cNvSpPr/>
            <p:nvPr/>
          </p:nvSpPr>
          <p:spPr>
            <a:xfrm>
              <a:off x="7456377" y="2047036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55" name="Freeform: Shape 326">
              <a:extLst>
                <a:ext uri="{FF2B5EF4-FFF2-40B4-BE49-F238E27FC236}">
                  <a16:creationId xmlns:a16="http://schemas.microsoft.com/office/drawing/2014/main" id="{16708E53-A932-4690-8231-5C96BEE81FF3}"/>
                </a:ext>
              </a:extLst>
            </p:cNvPr>
            <p:cNvSpPr/>
            <p:nvPr/>
          </p:nvSpPr>
          <p:spPr>
            <a:xfrm>
              <a:off x="7808942" y="2042688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56" name="Freeform: Shape 327">
              <a:extLst>
                <a:ext uri="{FF2B5EF4-FFF2-40B4-BE49-F238E27FC236}">
                  <a16:creationId xmlns:a16="http://schemas.microsoft.com/office/drawing/2014/main" id="{FB980839-2F79-4A8F-BE51-6000DD7C6D34}"/>
                </a:ext>
              </a:extLst>
            </p:cNvPr>
            <p:cNvSpPr/>
            <p:nvPr/>
          </p:nvSpPr>
          <p:spPr>
            <a:xfrm>
              <a:off x="8179312" y="2043944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57" name="Freeform: Shape 328">
              <a:extLst>
                <a:ext uri="{FF2B5EF4-FFF2-40B4-BE49-F238E27FC236}">
                  <a16:creationId xmlns:a16="http://schemas.microsoft.com/office/drawing/2014/main" id="{40E81EAE-4168-47F5-9F58-CFF84F82C122}"/>
                </a:ext>
              </a:extLst>
            </p:cNvPr>
            <p:cNvSpPr/>
            <p:nvPr/>
          </p:nvSpPr>
          <p:spPr>
            <a:xfrm>
              <a:off x="7460380" y="2319460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58" name="Freeform: Shape 329">
              <a:extLst>
                <a:ext uri="{FF2B5EF4-FFF2-40B4-BE49-F238E27FC236}">
                  <a16:creationId xmlns:a16="http://schemas.microsoft.com/office/drawing/2014/main" id="{048E620E-B454-46EB-BB7B-7136A87C9E65}"/>
                </a:ext>
              </a:extLst>
            </p:cNvPr>
            <p:cNvSpPr/>
            <p:nvPr/>
          </p:nvSpPr>
          <p:spPr>
            <a:xfrm>
              <a:off x="7812945" y="2315112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59" name="Freeform: Shape 330">
              <a:extLst>
                <a:ext uri="{FF2B5EF4-FFF2-40B4-BE49-F238E27FC236}">
                  <a16:creationId xmlns:a16="http://schemas.microsoft.com/office/drawing/2014/main" id="{252B3E75-73E0-43DF-9298-E25FF9EC16C9}"/>
                </a:ext>
              </a:extLst>
            </p:cNvPr>
            <p:cNvSpPr/>
            <p:nvPr/>
          </p:nvSpPr>
          <p:spPr>
            <a:xfrm>
              <a:off x="8183315" y="2316368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60" name="Freeform: Shape 331">
              <a:extLst>
                <a:ext uri="{FF2B5EF4-FFF2-40B4-BE49-F238E27FC236}">
                  <a16:creationId xmlns:a16="http://schemas.microsoft.com/office/drawing/2014/main" id="{72D7D76C-670C-4C4E-9D80-109AC41A399E}"/>
                </a:ext>
              </a:extLst>
            </p:cNvPr>
            <p:cNvSpPr/>
            <p:nvPr/>
          </p:nvSpPr>
          <p:spPr>
            <a:xfrm>
              <a:off x="8862090" y="2027729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61" name="Freeform: Shape 332">
              <a:extLst>
                <a:ext uri="{FF2B5EF4-FFF2-40B4-BE49-F238E27FC236}">
                  <a16:creationId xmlns:a16="http://schemas.microsoft.com/office/drawing/2014/main" id="{238A87C5-5BF4-4D2D-9B08-00AEF6D6468A}"/>
                </a:ext>
              </a:extLst>
            </p:cNvPr>
            <p:cNvSpPr/>
            <p:nvPr/>
          </p:nvSpPr>
          <p:spPr>
            <a:xfrm>
              <a:off x="8867294" y="2313391"/>
              <a:ext cx="252412" cy="52468"/>
            </a:xfrm>
            <a:custGeom>
              <a:avLst/>
              <a:gdLst>
                <a:gd name="connsiteX0" fmla="*/ 0 w 252412"/>
                <a:gd name="connsiteY0" fmla="*/ 42943 h 52468"/>
                <a:gd name="connsiteX1" fmla="*/ 123825 w 252412"/>
                <a:gd name="connsiteY1" fmla="*/ 80 h 52468"/>
                <a:gd name="connsiteX2" fmla="*/ 252412 w 252412"/>
                <a:gd name="connsiteY2" fmla="*/ 52468 h 5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412" h="52468">
                  <a:moveTo>
                    <a:pt x="0" y="42943"/>
                  </a:moveTo>
                  <a:cubicBezTo>
                    <a:pt x="40878" y="20718"/>
                    <a:pt x="81756" y="-1507"/>
                    <a:pt x="123825" y="80"/>
                  </a:cubicBezTo>
                  <a:cubicBezTo>
                    <a:pt x="165894" y="1667"/>
                    <a:pt x="209153" y="27067"/>
                    <a:pt x="252412" y="5246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  <p:sp>
        <p:nvSpPr>
          <p:cNvPr id="62" name="TextBox 320">
            <a:extLst>
              <a:ext uri="{FF2B5EF4-FFF2-40B4-BE49-F238E27FC236}">
                <a16:creationId xmlns:a16="http://schemas.microsoft.com/office/drawing/2014/main" id="{F2A0150C-D4A8-421D-A966-8BD83ECF583A}"/>
              </a:ext>
            </a:extLst>
          </p:cNvPr>
          <p:cNvSpPr txBox="1"/>
          <p:nvPr/>
        </p:nvSpPr>
        <p:spPr>
          <a:xfrm>
            <a:off x="3951196" y="5885019"/>
            <a:ext cx="135934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segments 1 - 4</a:t>
            </a:r>
          </a:p>
        </p:txBody>
      </p:sp>
    </p:spTree>
    <p:extLst>
      <p:ext uri="{BB962C8B-B14F-4D97-AF65-F5344CB8AC3E}">
        <p14:creationId xmlns:p14="http://schemas.microsoft.com/office/powerpoint/2010/main" val="123353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的工作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移动设备端</a:t>
            </a:r>
            <a:r>
              <a:rPr lang="zh-CN" altLang="en-US" sz="2400" dirty="0" smtClean="0"/>
              <a:t>视频分析的局限性</a:t>
            </a:r>
            <a:endParaRPr lang="en-US" altLang="zh-CN" sz="2000" dirty="0"/>
          </a:p>
          <a:p>
            <a:pPr marL="0" indent="0">
              <a:buNone/>
            </a:pPr>
            <a:endParaRPr lang="en-US" altLang="zh-CN" sz="24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27584" y="1772816"/>
            <a:ext cx="7128792" cy="1107996"/>
          </a:xfrm>
          <a:prstGeom prst="rect">
            <a:avLst/>
          </a:prstGeom>
          <a:solidFill>
            <a:srgbClr val="F3F6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rgbClr val="567482"/>
                </a:solidFill>
                <a:effectLst/>
                <a:latin typeface="Consolas" panose="020B0609020204030204" pitchFamily="49" charset="0"/>
              </a:rPr>
              <a:t>### set TX2 to max performance mode 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rgbClr val="567482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rgbClr val="567482"/>
                </a:solidFill>
                <a:effectLst/>
                <a:latin typeface="Consolas" panose="020B0609020204030204" pitchFamily="49" charset="0"/>
              </a:rPr>
              <a:t>$ nvpmodel -m 0 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rgbClr val="567482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rgbClr val="567482"/>
                </a:solidFill>
                <a:effectLst/>
                <a:latin typeface="Consolas" panose="020B0609020204030204" pitchFamily="49" charset="0"/>
              </a:rPr>
              <a:t>$ ~/jetson_clocks.sh 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rgbClr val="567482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rgbClr val="567482"/>
                </a:solidFill>
                <a:effectLst/>
                <a:latin typeface="Consolas" panose="020B0609020204030204" pitchFamily="49" charset="0"/>
              </a:rPr>
              <a:t>### download the pre-trained weights and run YOLOv3 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rgbClr val="567482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rgbClr val="567482"/>
                </a:solidFill>
                <a:effectLst/>
                <a:latin typeface="Consolas" panose="020B0609020204030204" pitchFamily="49" charset="0"/>
              </a:rPr>
              <a:t>$ wget https://pjreddie.com/media/files/yolov3.weights 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rgbClr val="567482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rgbClr val="567482"/>
                </a:solidFill>
                <a:effectLst/>
                <a:latin typeface="Consolas" panose="020B0609020204030204" pitchFamily="49" charset="0"/>
              </a:rPr>
              <a:t>$ ./darknet detector demo cfg/coco.data cfg/yolov3.cfg yolov3.weights traffic.mp4</a:t>
            </a:r>
            <a:r>
              <a:rPr kumimoji="0" lang="zh-CN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4" name="Picture 6" descr="yolov3 testing screensh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16" y="3068960"/>
            <a:ext cx="4476912" cy="267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5508104" y="3359796"/>
            <a:ext cx="2639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#</a:t>
            </a:r>
            <a:r>
              <a:rPr lang="zh-CN" altLang="en-US" dirty="0" smtClean="0"/>
              <a:t>板载摄像机：</a:t>
            </a:r>
            <a:r>
              <a:rPr lang="en-US" altLang="zh-CN" b="1" dirty="0"/>
              <a:t>3~3.3 </a:t>
            </a:r>
            <a:r>
              <a:rPr lang="zh-CN" altLang="en-US" b="1" dirty="0" smtClean="0"/>
              <a:t>帧</a:t>
            </a:r>
            <a:endParaRPr lang="en-US" altLang="zh-CN" b="1" dirty="0" smtClean="0"/>
          </a:p>
          <a:p>
            <a:r>
              <a:rPr lang="en-US" altLang="zh-CN" dirty="0" smtClean="0"/>
              <a:t>#</a:t>
            </a:r>
            <a:r>
              <a:rPr lang="zh-CN" altLang="en-US" dirty="0" smtClean="0"/>
              <a:t>网络摄像机</a:t>
            </a:r>
            <a:r>
              <a:rPr lang="zh-CN" altLang="en-US" b="1" dirty="0" smtClean="0"/>
              <a:t>：</a:t>
            </a:r>
            <a:r>
              <a:rPr lang="en-US" altLang="zh-CN" b="1" dirty="0" smtClean="0"/>
              <a:t>1.5~2</a:t>
            </a:r>
            <a:r>
              <a:rPr lang="zh-CN" altLang="en-US" b="1" dirty="0" smtClean="0"/>
              <a:t>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0912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的工作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移动设备端</a:t>
            </a:r>
            <a:r>
              <a:rPr lang="zh-CN" altLang="en-US" sz="2400" dirty="0" smtClean="0"/>
              <a:t>视频分析的局限性</a:t>
            </a:r>
            <a:endParaRPr lang="en-US" altLang="zh-CN" sz="2000" dirty="0"/>
          </a:p>
          <a:p>
            <a:pPr marL="0" indent="0">
              <a:buNone/>
            </a:pPr>
            <a:endParaRPr lang="en-US" altLang="zh-CN" sz="24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27584" y="1772816"/>
            <a:ext cx="7128792" cy="1107996"/>
          </a:xfrm>
          <a:prstGeom prst="rect">
            <a:avLst/>
          </a:prstGeom>
          <a:solidFill>
            <a:srgbClr val="F3F6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rgbClr val="567482"/>
                </a:solidFill>
                <a:effectLst/>
                <a:latin typeface="Consolas" panose="020B0609020204030204" pitchFamily="49" charset="0"/>
              </a:rPr>
              <a:t>### set TX2 to max performance mode 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rgbClr val="567482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rgbClr val="567482"/>
                </a:solidFill>
                <a:effectLst/>
                <a:latin typeface="Consolas" panose="020B0609020204030204" pitchFamily="49" charset="0"/>
              </a:rPr>
              <a:t>$ nvpmodel -m 0 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rgbClr val="567482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rgbClr val="567482"/>
                </a:solidFill>
                <a:effectLst/>
                <a:latin typeface="Consolas" panose="020B0609020204030204" pitchFamily="49" charset="0"/>
              </a:rPr>
              <a:t>$ ~/jetson_clocks.sh 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rgbClr val="567482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rgbClr val="567482"/>
                </a:solidFill>
                <a:effectLst/>
                <a:latin typeface="Consolas" panose="020B0609020204030204" pitchFamily="49" charset="0"/>
              </a:rPr>
              <a:t>### download the pre-trained weights and run YOLOv3 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rgbClr val="567482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rgbClr val="567482"/>
                </a:solidFill>
                <a:effectLst/>
                <a:latin typeface="Consolas" panose="020B0609020204030204" pitchFamily="49" charset="0"/>
              </a:rPr>
              <a:t>$ wget https://pjreddie.com/media/files/yolov3.weights 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rgbClr val="567482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rgbClr val="567482"/>
                </a:solidFill>
                <a:effectLst/>
                <a:latin typeface="Consolas" panose="020B0609020204030204" pitchFamily="49" charset="0"/>
              </a:rPr>
              <a:t>$ ./darknet detector demo cfg/coco.data cfg/yolov3.cfg yolov3.weights traffic.mp4</a:t>
            </a:r>
            <a:r>
              <a:rPr kumimoji="0" lang="zh-CN" altLang="zh-CN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7535"/>
              </p:ext>
            </p:extLst>
          </p:nvPr>
        </p:nvGraphicFramePr>
        <p:xfrm>
          <a:off x="1043607" y="3047683"/>
          <a:ext cx="6696745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349">
                  <a:extLst>
                    <a:ext uri="{9D8B030D-6E8A-4147-A177-3AD203B41FA5}">
                      <a16:colId xmlns:a16="http://schemas.microsoft.com/office/drawing/2014/main" val="611728599"/>
                    </a:ext>
                  </a:extLst>
                </a:gridCol>
                <a:gridCol w="1339349">
                  <a:extLst>
                    <a:ext uri="{9D8B030D-6E8A-4147-A177-3AD203B41FA5}">
                      <a16:colId xmlns:a16="http://schemas.microsoft.com/office/drawing/2014/main" val="923065900"/>
                    </a:ext>
                  </a:extLst>
                </a:gridCol>
                <a:gridCol w="1339349">
                  <a:extLst>
                    <a:ext uri="{9D8B030D-6E8A-4147-A177-3AD203B41FA5}">
                      <a16:colId xmlns:a16="http://schemas.microsoft.com/office/drawing/2014/main" val="2767030631"/>
                    </a:ext>
                  </a:extLst>
                </a:gridCol>
                <a:gridCol w="1339349">
                  <a:extLst>
                    <a:ext uri="{9D8B030D-6E8A-4147-A177-3AD203B41FA5}">
                      <a16:colId xmlns:a16="http://schemas.microsoft.com/office/drawing/2014/main" val="2456221765"/>
                    </a:ext>
                  </a:extLst>
                </a:gridCol>
                <a:gridCol w="1339349">
                  <a:extLst>
                    <a:ext uri="{9D8B030D-6E8A-4147-A177-3AD203B41FA5}">
                      <a16:colId xmlns:a16="http://schemas.microsoft.com/office/drawing/2014/main" val="1687741620"/>
                    </a:ext>
                  </a:extLst>
                </a:gridCol>
              </a:tblGrid>
              <a:tr h="358593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深度学习网络及层数说明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类别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GPU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CPU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637264"/>
                  </a:ext>
                </a:extLst>
              </a:tr>
              <a:tr h="239062">
                <a:tc rowSpan="6">
                  <a:txBody>
                    <a:bodyPr/>
                    <a:lstStyle/>
                    <a:p>
                      <a:r>
                        <a:rPr lang="en-US" altLang="zh-CN" sz="1400" dirty="0" smtClean="0"/>
                        <a:t>TX2</a:t>
                      </a:r>
                    </a:p>
                    <a:p>
                      <a:r>
                        <a:rPr lang="zh-CN" altLang="en-US" sz="1400" dirty="0" smtClean="0"/>
                        <a:t>双核丹佛</a:t>
                      </a:r>
                      <a:r>
                        <a:rPr lang="en-US" altLang="zh-CN" sz="1400" dirty="0" smtClean="0"/>
                        <a:t>2</a:t>
                      </a:r>
                      <a:r>
                        <a:rPr lang="zh-CN" altLang="en-US" sz="1400" dirty="0" smtClean="0"/>
                        <a:t>处理器、</a:t>
                      </a:r>
                      <a:r>
                        <a:rPr lang="en-US" altLang="zh-C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Cortex-A57</a:t>
                      </a:r>
                      <a:r>
                        <a:rPr lang="en-US" altLang="zh-CN" sz="1400" dirty="0" smtClean="0"/>
                        <a:t/>
                      </a:r>
                      <a:br>
                        <a:rPr lang="en-US" altLang="zh-CN" sz="1400" dirty="0" smtClean="0"/>
                      </a:br>
                      <a:r>
                        <a:rPr lang="en-US" altLang="zh-C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</a:t>
                      </a:r>
                      <a:r>
                        <a:rPr lang="zh-CN" alt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内存</a:t>
                      </a:r>
                      <a:r>
                        <a:rPr lang="zh-CN" altLang="en-US" sz="1400" dirty="0" smtClean="0"/>
                        <a:t/>
                      </a:r>
                      <a:br>
                        <a:rPr lang="zh-CN" altLang="en-US" sz="1400" dirty="0" smtClean="0"/>
                      </a:br>
                      <a:r>
                        <a:rPr lang="en-US" altLang="zh-C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@2.035GHz</a:t>
                      </a:r>
                      <a:r>
                        <a:rPr lang="en-US" altLang="zh-CN" sz="1400" dirty="0" smtClean="0"/>
                        <a:t/>
                      </a:r>
                      <a:br>
                        <a:rPr lang="en-US" altLang="zh-CN" sz="1400" dirty="0" smtClean="0"/>
                      </a:br>
                      <a:r>
                        <a:rPr lang="en-US" altLang="zh-CN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GPU</a:t>
                      </a:r>
                      <a:r>
                        <a:rPr lang="zh-CN" altLang="en-US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CN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256CUDA</a:t>
                      </a:r>
                      <a:r>
                        <a:rPr lang="zh-CN" altLang="en-US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核</a:t>
                      </a:r>
                      <a:endParaRPr lang="zh-CN" altLang="en-US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altLang="zh-C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YOLOv3</a:t>
                      </a:r>
                    </a:p>
                    <a:p>
                      <a:pPr algn="l"/>
                      <a:r>
                        <a:rPr lang="en-US" altLang="zh-C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lang="zh-CN" alt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层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图片检测时间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0.76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12.1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832834"/>
                  </a:ext>
                </a:extLst>
              </a:tr>
              <a:tr h="358593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摄像头实时检测帧率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3.4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0.1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075783"/>
                  </a:ext>
                </a:extLst>
              </a:tr>
              <a:tr h="239062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视频测试帧率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3.4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0.1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77152"/>
                  </a:ext>
                </a:extLst>
              </a:tr>
              <a:tr h="358593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altLang="zh-C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YOLOv3-Tiny:24</a:t>
                      </a:r>
                      <a:r>
                        <a:rPr lang="zh-CN" alt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层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图片检测时间</a:t>
                      </a:r>
                      <a:endParaRPr lang="zh-CN" altLang="en-US" sz="1200" dirty="0" smtClean="0"/>
                    </a:p>
                    <a:p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0.46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1.2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570210"/>
                  </a:ext>
                </a:extLst>
              </a:tr>
              <a:tr h="50203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摄像头实时检测帧率</a:t>
                      </a:r>
                      <a:endParaRPr lang="zh-CN" altLang="en-US" sz="1200" dirty="0" smtClean="0"/>
                    </a:p>
                    <a:p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14-16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0.9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376867"/>
                  </a:ext>
                </a:extLst>
              </a:tr>
              <a:tr h="358593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视频测试帧率</a:t>
                      </a:r>
                      <a:endParaRPr lang="zh-CN" altLang="en-US" sz="1200" dirty="0" smtClean="0"/>
                    </a:p>
                    <a:p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14-15.6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0.9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437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22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的工作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r>
              <a:rPr lang="en-US" altLang="zh-CN" sz="2000" dirty="0" smtClean="0"/>
              <a:t> </a:t>
            </a:r>
            <a:r>
              <a:rPr lang="zh-CN" altLang="en-US" sz="2000" dirty="0" smtClean="0">
                <a:solidFill>
                  <a:srgbClr val="FF0000"/>
                </a:solidFill>
              </a:rPr>
              <a:t>检测任务卸载至边缘服务器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endParaRPr lang="en-US" altLang="zh-CN" sz="2000" dirty="0">
              <a:solidFill>
                <a:srgbClr val="FF0000"/>
              </a:solidFill>
            </a:endParaRPr>
          </a:p>
          <a:p>
            <a:endParaRPr lang="en-US" altLang="zh-CN" sz="2000" dirty="0" smtClean="0">
              <a:solidFill>
                <a:srgbClr val="FF0000"/>
              </a:solidFill>
            </a:endParaRPr>
          </a:p>
          <a:p>
            <a:endParaRPr lang="en-US" altLang="zh-CN" sz="2000" dirty="0">
              <a:solidFill>
                <a:srgbClr val="FF0000"/>
              </a:solidFill>
            </a:endParaRPr>
          </a:p>
          <a:p>
            <a:endParaRPr lang="en-US" altLang="zh-CN" sz="2000" dirty="0" smtClean="0">
              <a:solidFill>
                <a:srgbClr val="FF0000"/>
              </a:solidFill>
            </a:endParaRPr>
          </a:p>
          <a:p>
            <a:endParaRPr lang="en-US" altLang="zh-CN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CN" sz="2000" dirty="0" smtClean="0">
              <a:solidFill>
                <a:srgbClr val="FF000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00808"/>
            <a:ext cx="6912768" cy="206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7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的工作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r>
              <a:rPr lang="en-US" altLang="zh-CN" sz="2000" dirty="0" smtClean="0"/>
              <a:t> </a:t>
            </a:r>
            <a:r>
              <a:rPr lang="zh-CN" altLang="en-US" sz="2000" dirty="0" smtClean="0">
                <a:solidFill>
                  <a:srgbClr val="FF0000"/>
                </a:solidFill>
              </a:rPr>
              <a:t>检测任务卸载至边缘服务器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endParaRPr lang="en-US" altLang="zh-CN" sz="2000" dirty="0">
              <a:solidFill>
                <a:srgbClr val="FF0000"/>
              </a:solidFill>
            </a:endParaRPr>
          </a:p>
          <a:p>
            <a:endParaRPr lang="en-US" altLang="zh-CN" sz="2000" dirty="0" smtClean="0">
              <a:solidFill>
                <a:srgbClr val="FF0000"/>
              </a:solidFill>
            </a:endParaRPr>
          </a:p>
          <a:p>
            <a:endParaRPr lang="en-US" altLang="zh-CN" sz="2000" dirty="0">
              <a:solidFill>
                <a:srgbClr val="FF0000"/>
              </a:solidFill>
            </a:endParaRPr>
          </a:p>
          <a:p>
            <a:endParaRPr lang="en-US" altLang="zh-CN" sz="2000" dirty="0" smtClean="0">
              <a:solidFill>
                <a:srgbClr val="FF0000"/>
              </a:solidFill>
            </a:endParaRPr>
          </a:p>
          <a:p>
            <a:endParaRPr lang="en-US" altLang="zh-CN" sz="2000" dirty="0">
              <a:solidFill>
                <a:srgbClr val="FF0000"/>
              </a:solidFill>
            </a:endParaRPr>
          </a:p>
          <a:p>
            <a:endParaRPr lang="en-US" altLang="zh-CN" sz="2000" dirty="0" smtClean="0">
              <a:solidFill>
                <a:srgbClr val="FF0000"/>
              </a:solidFill>
            </a:endParaRPr>
          </a:p>
          <a:p>
            <a:r>
              <a:rPr lang="zh-CN" altLang="en-US" sz="2000" dirty="0" smtClean="0"/>
              <a:t>优化目标：   </a:t>
            </a:r>
            <a:r>
              <a:rPr lang="zh-CN" altLang="en-US" sz="2000" dirty="0" smtClean="0">
                <a:solidFill>
                  <a:srgbClr val="FF0000"/>
                </a:solidFill>
              </a:rPr>
              <a:t>低时延    </a:t>
            </a:r>
            <a:r>
              <a:rPr lang="en-US" altLang="zh-CN" sz="2000" dirty="0" smtClean="0"/>
              <a:t>+   </a:t>
            </a:r>
            <a:r>
              <a:rPr lang="zh-CN" altLang="en-US" sz="2000" dirty="0" smtClean="0">
                <a:solidFill>
                  <a:srgbClr val="FF0000"/>
                </a:solidFill>
              </a:rPr>
              <a:t>高准确度   </a:t>
            </a:r>
            <a:r>
              <a:rPr lang="en-US" altLang="zh-CN" sz="2000" dirty="0" smtClean="0"/>
              <a:t>+   </a:t>
            </a:r>
            <a:r>
              <a:rPr lang="zh-CN" altLang="en-US" sz="2000" dirty="0" smtClean="0">
                <a:solidFill>
                  <a:srgbClr val="FF0000"/>
                </a:solidFill>
              </a:rPr>
              <a:t>低能耗</a:t>
            </a:r>
            <a:endParaRPr lang="en-US" altLang="zh-CN" sz="2400" dirty="0" smtClean="0">
              <a:solidFill>
                <a:srgbClr val="FF000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00808"/>
            <a:ext cx="6912768" cy="206973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47764" y="461713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配置</a:t>
            </a:r>
            <a:r>
              <a:rPr lang="zh-CN" altLang="en-US" dirty="0" smtClean="0"/>
              <a:t>和网络带宽</a:t>
            </a:r>
            <a:endParaRPr lang="zh-CN" altLang="en-US" dirty="0"/>
          </a:p>
        </p:txBody>
      </p:sp>
      <p:sp>
        <p:nvSpPr>
          <p:cNvPr id="11" name="右箭头 10"/>
          <p:cNvSpPr/>
          <p:nvPr/>
        </p:nvSpPr>
        <p:spPr>
          <a:xfrm rot="16200000">
            <a:off x="2519772" y="4365104"/>
            <a:ext cx="360040" cy="14401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 rot="16200000">
            <a:off x="3779912" y="4365104"/>
            <a:ext cx="360040" cy="14401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400092" y="4617132"/>
            <a:ext cx="68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配置</a:t>
            </a:r>
            <a:endParaRPr lang="zh-CN" altLang="en-US" dirty="0"/>
          </a:p>
        </p:txBody>
      </p:sp>
      <p:sp>
        <p:nvSpPr>
          <p:cNvPr id="14" name="右箭头 13"/>
          <p:cNvSpPr/>
          <p:nvPr/>
        </p:nvSpPr>
        <p:spPr>
          <a:xfrm rot="16200000">
            <a:off x="5491640" y="4365104"/>
            <a:ext cx="360040" cy="14401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的工作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r>
              <a:rPr lang="zh-CN" altLang="en-US" sz="2000" dirty="0" smtClean="0"/>
              <a:t>目标：   </a:t>
            </a:r>
            <a:r>
              <a:rPr lang="zh-CN" altLang="en-US" sz="2000" dirty="0" smtClean="0">
                <a:solidFill>
                  <a:srgbClr val="FF0000"/>
                </a:solidFill>
              </a:rPr>
              <a:t>低时延    </a:t>
            </a:r>
            <a:r>
              <a:rPr lang="en-US" altLang="zh-CN" sz="2000" dirty="0" smtClean="0"/>
              <a:t>+   </a:t>
            </a:r>
            <a:r>
              <a:rPr lang="zh-CN" altLang="en-US" sz="2000" dirty="0" smtClean="0">
                <a:solidFill>
                  <a:srgbClr val="FF0000"/>
                </a:solidFill>
              </a:rPr>
              <a:t>高准确度   </a:t>
            </a:r>
            <a:r>
              <a:rPr lang="en-US" altLang="zh-CN" sz="2000" dirty="0" smtClean="0"/>
              <a:t>+   </a:t>
            </a:r>
            <a:r>
              <a:rPr lang="zh-CN" altLang="en-US" sz="2000" dirty="0" smtClean="0">
                <a:solidFill>
                  <a:srgbClr val="FF0000"/>
                </a:solidFill>
              </a:rPr>
              <a:t>低能耗</a:t>
            </a:r>
            <a:endParaRPr lang="en-US" altLang="zh-CN" sz="2400" dirty="0" smtClean="0">
              <a:solidFill>
                <a:srgbClr val="FF000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616" y="1797054"/>
            <a:ext cx="4966592" cy="23899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648" y="4302086"/>
            <a:ext cx="4968552" cy="241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7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的工作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r>
              <a:rPr lang="en-US" altLang="zh-CN" sz="2000" dirty="0" smtClean="0"/>
              <a:t> </a:t>
            </a:r>
            <a:r>
              <a:rPr lang="zh-CN" altLang="en-US" sz="2000" dirty="0" smtClean="0">
                <a:solidFill>
                  <a:srgbClr val="FF0000"/>
                </a:solidFill>
              </a:rPr>
              <a:t>检测任务卸载至边缘服务器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endParaRPr lang="en-US" altLang="zh-CN" sz="2000" dirty="0">
              <a:solidFill>
                <a:srgbClr val="FF0000"/>
              </a:solidFill>
            </a:endParaRPr>
          </a:p>
          <a:p>
            <a:endParaRPr lang="en-US" altLang="zh-CN" sz="2000" dirty="0" smtClean="0">
              <a:solidFill>
                <a:srgbClr val="FF0000"/>
              </a:solidFill>
            </a:endParaRPr>
          </a:p>
          <a:p>
            <a:endParaRPr lang="en-US" altLang="zh-CN" sz="2000" dirty="0">
              <a:solidFill>
                <a:srgbClr val="FF0000"/>
              </a:solidFill>
            </a:endParaRPr>
          </a:p>
          <a:p>
            <a:endParaRPr lang="en-US" altLang="zh-CN" sz="2000" dirty="0" smtClean="0">
              <a:solidFill>
                <a:srgbClr val="FF0000"/>
              </a:solidFill>
            </a:endParaRPr>
          </a:p>
          <a:p>
            <a:endParaRPr lang="en-US" altLang="zh-CN" sz="2000" dirty="0">
              <a:solidFill>
                <a:srgbClr val="FF0000"/>
              </a:solidFill>
            </a:endParaRPr>
          </a:p>
          <a:p>
            <a:endParaRPr lang="en-US" altLang="zh-CN" sz="2000" dirty="0" smtClean="0">
              <a:solidFill>
                <a:srgbClr val="FF0000"/>
              </a:solidFill>
            </a:endParaRPr>
          </a:p>
          <a:p>
            <a:r>
              <a:rPr lang="zh-CN" altLang="en-US" sz="2000" dirty="0" smtClean="0"/>
              <a:t>优化目标：   </a:t>
            </a:r>
            <a:r>
              <a:rPr lang="zh-CN" altLang="en-US" sz="2000" dirty="0" smtClean="0">
                <a:solidFill>
                  <a:srgbClr val="FF0000"/>
                </a:solidFill>
              </a:rPr>
              <a:t>低时延    </a:t>
            </a:r>
            <a:r>
              <a:rPr lang="en-US" altLang="zh-CN" sz="2000" dirty="0" smtClean="0"/>
              <a:t>+   </a:t>
            </a:r>
            <a:r>
              <a:rPr lang="zh-CN" altLang="en-US" sz="2000" dirty="0" smtClean="0">
                <a:solidFill>
                  <a:srgbClr val="FF0000"/>
                </a:solidFill>
              </a:rPr>
              <a:t>高准确度   </a:t>
            </a:r>
            <a:r>
              <a:rPr lang="en-US" altLang="zh-CN" sz="2000" dirty="0" smtClean="0"/>
              <a:t>+   </a:t>
            </a:r>
            <a:r>
              <a:rPr lang="zh-CN" altLang="en-US" sz="2000" dirty="0" smtClean="0">
                <a:solidFill>
                  <a:srgbClr val="FF0000"/>
                </a:solidFill>
              </a:rPr>
              <a:t>低能耗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r>
              <a:rPr lang="zh-CN" altLang="en-US" sz="2000" dirty="0" smtClean="0"/>
              <a:t>主要问题：</a:t>
            </a:r>
            <a:r>
              <a:rPr lang="zh-CN" altLang="en-US" sz="2000" dirty="0"/>
              <a:t>如何来做</a:t>
            </a:r>
            <a:r>
              <a:rPr lang="en-US" altLang="zh-CN" sz="2000" dirty="0">
                <a:solidFill>
                  <a:srgbClr val="FF0000"/>
                </a:solidFill>
              </a:rPr>
              <a:t>tradeoff</a:t>
            </a:r>
            <a:r>
              <a:rPr lang="en-US" altLang="zh-CN" sz="2000" dirty="0"/>
              <a:t> </a:t>
            </a:r>
            <a:r>
              <a:rPr lang="zh-CN" altLang="en-US" sz="2000" dirty="0"/>
              <a:t>？</a:t>
            </a:r>
            <a:endParaRPr lang="zh-CN" altLang="en-US" sz="1800" dirty="0"/>
          </a:p>
          <a:p>
            <a:endParaRPr lang="en-US" altLang="zh-CN" sz="24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00808"/>
            <a:ext cx="6912768" cy="206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0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研究背景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r>
              <a:rPr lang="zh-CN" altLang="en-US" dirty="0" smtClean="0"/>
              <a:t>视频分析应用的普及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pic>
        <p:nvPicPr>
          <p:cNvPr id="10" name="Picture 2" descr="Image result for traffic control camer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19"/>
          <a:stretch/>
        </p:blipFill>
        <p:spPr bwMode="auto">
          <a:xfrm>
            <a:off x="1026948" y="2098524"/>
            <a:ext cx="1805560" cy="135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result for factory floor camera cct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r="9087"/>
          <a:stretch/>
        </p:blipFill>
        <p:spPr bwMode="auto">
          <a:xfrm>
            <a:off x="6142795" y="2094790"/>
            <a:ext cx="1805559" cy="135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lated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r="24133" b="3136"/>
          <a:stretch/>
        </p:blipFill>
        <p:spPr bwMode="auto">
          <a:xfrm>
            <a:off x="3613964" y="2098524"/>
            <a:ext cx="1810800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"/>
          <p:cNvSpPr txBox="1"/>
          <p:nvPr/>
        </p:nvSpPr>
        <p:spPr>
          <a:xfrm>
            <a:off x="1029964" y="3563724"/>
            <a:ext cx="180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车流量控制</a:t>
            </a:r>
            <a:endParaRPr lang="en-US" dirty="0"/>
          </a:p>
        </p:txBody>
      </p:sp>
      <p:sp>
        <p:nvSpPr>
          <p:cNvPr id="14" name="TextBox 10"/>
          <p:cNvSpPr txBox="1"/>
          <p:nvPr/>
        </p:nvSpPr>
        <p:spPr>
          <a:xfrm>
            <a:off x="3796487" y="3563723"/>
            <a:ext cx="151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道路监控</a:t>
            </a:r>
            <a:endParaRPr lang="en-US" dirty="0"/>
          </a:p>
        </p:txBody>
      </p:sp>
      <p:sp>
        <p:nvSpPr>
          <p:cNvPr id="15" name="TextBox 11"/>
          <p:cNvSpPr txBox="1"/>
          <p:nvPr/>
        </p:nvSpPr>
        <p:spPr>
          <a:xfrm>
            <a:off x="6142795" y="3560867"/>
            <a:ext cx="195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生产健康和安全</a:t>
            </a:r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966" y="4041305"/>
            <a:ext cx="1684122" cy="1338504"/>
          </a:xfrm>
          <a:prstGeom prst="rect">
            <a:avLst/>
          </a:prstGeom>
        </p:spPr>
      </p:pic>
      <p:sp>
        <p:nvSpPr>
          <p:cNvPr id="17" name="TextBox 3"/>
          <p:cNvSpPr txBox="1"/>
          <p:nvPr/>
        </p:nvSpPr>
        <p:spPr>
          <a:xfrm>
            <a:off x="2266973" y="5355473"/>
            <a:ext cx="1396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行车提醒</a:t>
            </a:r>
            <a:endParaRPr 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976" y="4041842"/>
            <a:ext cx="960370" cy="13632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192" y="4053492"/>
            <a:ext cx="1822975" cy="13391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1847" y="4042167"/>
            <a:ext cx="1679016" cy="1354995"/>
          </a:xfrm>
          <a:prstGeom prst="rect">
            <a:avLst/>
          </a:prstGeom>
        </p:spPr>
      </p:pic>
      <p:sp>
        <p:nvSpPr>
          <p:cNvPr id="22" name="TextBox 3"/>
          <p:cNvSpPr txBox="1"/>
          <p:nvPr/>
        </p:nvSpPr>
        <p:spPr>
          <a:xfrm>
            <a:off x="5940152" y="5392597"/>
            <a:ext cx="1666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AR</a:t>
            </a:r>
            <a:r>
              <a:rPr lang="zh-CN" altLang="en-US" dirty="0" smtClean="0"/>
              <a:t>识别和渲染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6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解决方案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r>
              <a:rPr lang="en-US" altLang="zh-CN" sz="2000" dirty="0" smtClean="0"/>
              <a:t> </a:t>
            </a:r>
            <a:r>
              <a:rPr lang="zh-CN" altLang="en-US" sz="2000" dirty="0" smtClean="0"/>
              <a:t>基于</a:t>
            </a:r>
            <a:r>
              <a:rPr lang="zh-CN" altLang="en-US" sz="2000" dirty="0" smtClean="0">
                <a:solidFill>
                  <a:srgbClr val="FF0000"/>
                </a:solidFill>
              </a:rPr>
              <a:t>强化学习</a:t>
            </a:r>
            <a:r>
              <a:rPr lang="zh-CN" altLang="en-US" sz="2000" dirty="0" smtClean="0"/>
              <a:t>来实现</a:t>
            </a:r>
            <a:r>
              <a:rPr lang="zh-CN" altLang="en-US" sz="2000" dirty="0" smtClean="0">
                <a:solidFill>
                  <a:srgbClr val="FF0000"/>
                </a:solidFill>
              </a:rPr>
              <a:t>自适应配置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r>
              <a:rPr lang="zh-CN" altLang="en-US" sz="2000" dirty="0" smtClean="0"/>
              <a:t>为什么（能）用强化学习？</a:t>
            </a:r>
            <a:endParaRPr lang="en-US" altLang="zh-CN" sz="2000" dirty="0" smtClean="0"/>
          </a:p>
          <a:p>
            <a:pPr lvl="1"/>
            <a:r>
              <a:rPr lang="zh-CN" altLang="en-US" sz="1600" dirty="0" smtClean="0"/>
              <a:t>自适应配置选择问题是</a:t>
            </a:r>
            <a:r>
              <a:rPr lang="zh-CN" altLang="en-US" sz="1600" dirty="0" smtClean="0">
                <a:solidFill>
                  <a:srgbClr val="FF0000"/>
                </a:solidFill>
              </a:rPr>
              <a:t>动态决策问题</a:t>
            </a:r>
            <a:endParaRPr lang="en-US" altLang="zh-CN" sz="1600" dirty="0" smtClean="0">
              <a:solidFill>
                <a:srgbClr val="FF0000"/>
              </a:solidFill>
            </a:endParaRPr>
          </a:p>
          <a:p>
            <a:pPr lvl="1"/>
            <a:r>
              <a:rPr lang="zh-CN" altLang="en-US" sz="1600" dirty="0" smtClean="0"/>
              <a:t>视频分析更倾向于获取长期收益</a:t>
            </a:r>
            <a:endParaRPr lang="en-US" altLang="zh-CN" sz="1600" dirty="0" smtClean="0"/>
          </a:p>
          <a:p>
            <a:pPr lvl="1"/>
            <a:r>
              <a:rPr lang="en-US" altLang="zh-CN" sz="1600" dirty="0" smtClean="0">
                <a:solidFill>
                  <a:srgbClr val="FF0000"/>
                </a:solidFill>
              </a:rPr>
              <a:t>Metric</a:t>
            </a:r>
            <a:r>
              <a:rPr lang="zh-CN" altLang="en-US" sz="1600" dirty="0" smtClean="0">
                <a:solidFill>
                  <a:srgbClr val="FF0000"/>
                </a:solidFill>
              </a:rPr>
              <a:t>之间存在</a:t>
            </a:r>
            <a:r>
              <a:rPr lang="en-US" altLang="zh-CN" sz="1600" dirty="0" smtClean="0">
                <a:solidFill>
                  <a:srgbClr val="FF0000"/>
                </a:solidFill>
              </a:rPr>
              <a:t>tradeoff</a:t>
            </a:r>
          </a:p>
          <a:p>
            <a:pPr lvl="1"/>
            <a:r>
              <a:rPr lang="zh-CN" altLang="en-US" sz="1600" dirty="0" smtClean="0"/>
              <a:t>环境的变化并非是毫无规律可循</a:t>
            </a:r>
            <a:endParaRPr lang="en-US" altLang="zh-CN" sz="1600" dirty="0"/>
          </a:p>
          <a:p>
            <a:endParaRPr lang="en-US" altLang="zh-CN" sz="2000" dirty="0" smtClean="0"/>
          </a:p>
          <a:p>
            <a:r>
              <a:rPr lang="zh-CN" altLang="en-US" sz="2000" dirty="0"/>
              <a:t>怎么</a:t>
            </a:r>
            <a:r>
              <a:rPr lang="zh-CN" altLang="en-US" sz="2000" dirty="0" smtClean="0"/>
              <a:t>用？</a:t>
            </a:r>
            <a:endParaRPr lang="en-US" altLang="zh-CN" sz="2000" dirty="0" smtClean="0"/>
          </a:p>
          <a:p>
            <a:pPr lvl="1"/>
            <a:r>
              <a:rPr lang="zh-CN" altLang="en-US" sz="1600" dirty="0" smtClean="0"/>
              <a:t>指定训练算法（</a:t>
            </a:r>
            <a:r>
              <a:rPr lang="en-US" altLang="zh-CN" sz="1600" dirty="0" smtClean="0">
                <a:solidFill>
                  <a:srgbClr val="FF0000"/>
                </a:solidFill>
              </a:rPr>
              <a:t>A3C</a:t>
            </a:r>
            <a:r>
              <a:rPr lang="zh-CN" altLang="en-US" sz="1600" dirty="0" smtClean="0"/>
              <a:t>）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动作空间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定义</a:t>
            </a:r>
            <a:r>
              <a:rPr lang="zh-CN" altLang="en-US" sz="1600" dirty="0" smtClean="0">
                <a:solidFill>
                  <a:srgbClr val="FF0000"/>
                </a:solidFill>
              </a:rPr>
              <a:t>状态空间</a:t>
            </a:r>
            <a:endParaRPr lang="en-US" altLang="zh-CN" sz="1600" dirty="0" smtClean="0"/>
          </a:p>
          <a:p>
            <a:pPr lvl="1"/>
            <a:r>
              <a:rPr lang="zh-CN" altLang="en-US" sz="1600" dirty="0" smtClean="0">
                <a:solidFill>
                  <a:srgbClr val="FF0000"/>
                </a:solidFill>
              </a:rPr>
              <a:t>奖赏函数</a:t>
            </a:r>
            <a:endParaRPr lang="en-US" altLang="zh-CN" sz="16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altLang="zh-CN" sz="16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34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解决方案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83538"/>
                <a:ext cx="8229600" cy="4842625"/>
              </a:xfrm>
            </p:spPr>
            <p:txBody>
              <a:bodyPr/>
              <a:lstStyle/>
              <a:p>
                <a:r>
                  <a:rPr lang="en-US" altLang="zh-CN" sz="2000" dirty="0" smtClean="0"/>
                  <a:t> 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动作</a:t>
                </a:r>
                <a:r>
                  <a:rPr lang="en-US" altLang="zh-CN" sz="2000" dirty="0" smtClean="0"/>
                  <a:t>=</a:t>
                </a:r>
                <a:r>
                  <a:rPr lang="zh-CN" altLang="en-US" sz="2000" dirty="0" smtClean="0"/>
                  <a:t>选择的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配置</a:t>
                </a:r>
                <a:endParaRPr lang="en-US" altLang="zh-CN" sz="2000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zh-CN" altLang="en-US" sz="1800" dirty="0" smtClean="0"/>
                  <a:t>帧率</a:t>
                </a:r>
                <a:r>
                  <a:rPr lang="en-US" altLang="zh-CN" sz="1800" dirty="0" smtClean="0"/>
                  <a:t>+</a:t>
                </a:r>
                <a:r>
                  <a:rPr lang="zh-CN" altLang="en-US" sz="1800" dirty="0" smtClean="0"/>
                  <a:t>分辨率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𝑓𝑝𝑠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𝑟𝑒𝑠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p>
                        </m:sSub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𝑟𝑒𝑠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p>
                        </m:sSubSup>
                      </m:e>
                    </m:d>
                  </m:oMath>
                </a14:m>
                <a:endParaRPr lang="en-US" altLang="zh-CN" sz="2400" dirty="0" smtClean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83538"/>
                <a:ext cx="8229600" cy="4842625"/>
              </a:xfrm>
              <a:blipFill>
                <a:blip r:embed="rId2"/>
                <a:stretch>
                  <a:fillRect l="-667" t="-10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041340" y="1290726"/>
            <a:ext cx="306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#</a:t>
            </a:r>
            <a:r>
              <a:rPr lang="zh-CN" altLang="en-US" dirty="0" smtClean="0"/>
              <a:t>决定以哪些元素作为配置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917790" y="1677944"/>
            <a:ext cx="1178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#</a:t>
            </a:r>
            <a:r>
              <a:rPr lang="en-US" altLang="zh-CN" sz="1600" dirty="0" smtClean="0">
                <a:solidFill>
                  <a:srgbClr val="FF0000"/>
                </a:solidFill>
              </a:rPr>
              <a:t>ROI</a:t>
            </a:r>
            <a:r>
              <a:rPr lang="zh-CN" altLang="en-US" sz="1600" dirty="0" smtClean="0">
                <a:solidFill>
                  <a:srgbClr val="FF0000"/>
                </a:solidFill>
              </a:rPr>
              <a:t>编码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3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解决方案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83538"/>
                <a:ext cx="8229600" cy="4842625"/>
              </a:xfrm>
            </p:spPr>
            <p:txBody>
              <a:bodyPr/>
              <a:lstStyle/>
              <a:p>
                <a:r>
                  <a:rPr lang="en-US" altLang="zh-CN" sz="2000" dirty="0" smtClean="0"/>
                  <a:t> 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动作</a:t>
                </a:r>
                <a:r>
                  <a:rPr lang="en-US" altLang="zh-CN" sz="2000" dirty="0" smtClean="0"/>
                  <a:t>=</a:t>
                </a:r>
                <a:r>
                  <a:rPr lang="zh-CN" altLang="en-US" sz="2000" dirty="0" smtClean="0"/>
                  <a:t>选择的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配置</a:t>
                </a:r>
                <a:endParaRPr lang="en-US" altLang="zh-CN" sz="2000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zh-CN" altLang="en-US" sz="1800" dirty="0" smtClean="0"/>
                  <a:t>帧率</a:t>
                </a:r>
                <a:r>
                  <a:rPr lang="en-US" altLang="zh-CN" sz="1800" dirty="0" smtClean="0"/>
                  <a:t>+</a:t>
                </a:r>
                <a:r>
                  <a:rPr lang="zh-CN" altLang="en-US" sz="1800" dirty="0" smtClean="0"/>
                  <a:t>分辨率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𝑓𝑝𝑠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𝑟𝑒𝑠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p>
                        </m:sSub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𝑟𝑒𝑠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p>
                        </m:sSubSup>
                      </m:e>
                    </m:d>
                  </m:oMath>
                </a14:m>
                <a:endParaRPr lang="en-US" altLang="zh-CN" sz="2400" dirty="0" smtClean="0"/>
              </a:p>
              <a:p>
                <a:r>
                  <a:rPr lang="zh-CN" altLang="en-US" sz="2000" dirty="0" smtClean="0"/>
                  <a:t>状态</a:t>
                </a:r>
                <a:r>
                  <a:rPr lang="en-US" altLang="zh-CN" sz="2000" dirty="0" smtClean="0"/>
                  <a:t>=</a:t>
                </a:r>
                <a:r>
                  <a:rPr lang="zh-CN" altLang="en-US" sz="2000" dirty="0" smtClean="0"/>
                  <a:t>对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已知环境</a:t>
                </a:r>
                <a:r>
                  <a:rPr lang="zh-CN" altLang="en-US" sz="2000" dirty="0" smtClean="0"/>
                  <a:t>的一个高度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抽象</a:t>
                </a:r>
                <a:endParaRPr lang="en-US" altLang="zh-CN" sz="2000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zh-CN" altLang="en-US" sz="1800" dirty="0" smtClean="0"/>
                  <a:t>历史配置信息：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𝑓𝑝𝑠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𝑟𝑒𝑠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</m:sup>
                            </m:sSubSup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𝑟𝑒𝑠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𝑜𝑢𝑡</m:t>
                                </m:r>
                              </m:sup>
                            </m:sSubSup>
                          </m:e>
                        </m:d>
                      </m:e>
                    </m:d>
                  </m:oMath>
                </a14:m>
                <a:endParaRPr lang="en-US" altLang="zh-CN" sz="1800" dirty="0" smtClean="0"/>
              </a:p>
              <a:p>
                <a:pPr lvl="1"/>
                <a:r>
                  <a:rPr lang="zh-CN" altLang="en-US" sz="1800" dirty="0" smtClean="0"/>
                  <a:t>预测的带宽信息    </a:t>
                </a:r>
                <a:r>
                  <a:rPr lang="en-US" altLang="zh-CN" sz="2000" i="1" dirty="0" err="1" smtClean="0"/>
                  <a:t>Mahimahi</a:t>
                </a:r>
                <a:r>
                  <a:rPr lang="zh-CN" altLang="en-US" sz="2000" i="1" dirty="0" smtClean="0"/>
                  <a:t>项目</a:t>
                </a:r>
                <a:endParaRPr lang="en-US" altLang="zh-CN" sz="1400" i="1" dirty="0" smtClean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83538"/>
                <a:ext cx="8229600" cy="4842625"/>
              </a:xfrm>
              <a:blipFill>
                <a:blip r:embed="rId2"/>
                <a:stretch>
                  <a:fillRect l="-667" t="-10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041340" y="1290726"/>
            <a:ext cx="306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#</a:t>
            </a:r>
            <a:r>
              <a:rPr lang="zh-CN" altLang="en-US" dirty="0" smtClean="0"/>
              <a:t>决定以哪些元素作为配置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917790" y="1677944"/>
            <a:ext cx="1178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#</a:t>
            </a:r>
            <a:r>
              <a:rPr lang="en-US" altLang="zh-CN" sz="1600" dirty="0" smtClean="0">
                <a:solidFill>
                  <a:srgbClr val="FF0000"/>
                </a:solidFill>
              </a:rPr>
              <a:t>ROI</a:t>
            </a:r>
            <a:r>
              <a:rPr lang="zh-CN" altLang="en-US" sz="1600" dirty="0" smtClean="0">
                <a:solidFill>
                  <a:srgbClr val="FF0000"/>
                </a:solidFill>
              </a:rPr>
              <a:t>编码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212976"/>
            <a:ext cx="7243798" cy="2834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3230862"/>
            <a:ext cx="3750961" cy="285599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24000" y="6067704"/>
            <a:ext cx="192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14.5% </a:t>
            </a:r>
            <a:r>
              <a:rPr lang="zh-CN" altLang="en-US" dirty="0" smtClean="0">
                <a:solidFill>
                  <a:srgbClr val="FF0000"/>
                </a:solidFill>
              </a:rPr>
              <a:t>和 </a:t>
            </a:r>
            <a:r>
              <a:rPr lang="en-US" altLang="zh-CN" dirty="0" smtClean="0">
                <a:solidFill>
                  <a:srgbClr val="FF0000"/>
                </a:solidFill>
              </a:rPr>
              <a:t>14.9%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5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解决方案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83538"/>
                <a:ext cx="8229600" cy="4842625"/>
              </a:xfrm>
            </p:spPr>
            <p:txBody>
              <a:bodyPr/>
              <a:lstStyle/>
              <a:p>
                <a:r>
                  <a:rPr lang="en-US" altLang="zh-CN" sz="2000" dirty="0" smtClean="0"/>
                  <a:t> 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动作</a:t>
                </a:r>
                <a:r>
                  <a:rPr lang="en-US" altLang="zh-CN" sz="2000" dirty="0" smtClean="0"/>
                  <a:t>=</a:t>
                </a:r>
                <a:r>
                  <a:rPr lang="zh-CN" altLang="en-US" sz="2000" dirty="0" smtClean="0"/>
                  <a:t>选择的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配置</a:t>
                </a:r>
                <a:endParaRPr lang="en-US" altLang="zh-CN" sz="2000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zh-CN" altLang="en-US" sz="1800" dirty="0" smtClean="0"/>
                  <a:t>帧率</a:t>
                </a:r>
                <a:r>
                  <a:rPr lang="en-US" altLang="zh-CN" sz="1800" dirty="0" smtClean="0"/>
                  <a:t>+</a:t>
                </a:r>
                <a:r>
                  <a:rPr lang="zh-CN" altLang="en-US" sz="1800" dirty="0" smtClean="0"/>
                  <a:t>分辨率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𝑓𝑝𝑠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𝑟𝑒𝑠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p>
                        </m:sSub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𝑟𝑒𝑠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p>
                        </m:sSubSup>
                      </m:e>
                    </m:d>
                  </m:oMath>
                </a14:m>
                <a:endParaRPr lang="en-US" altLang="zh-CN" sz="2000" dirty="0" smtClean="0"/>
              </a:p>
              <a:p>
                <a:r>
                  <a:rPr lang="zh-CN" altLang="en-US" sz="2000" dirty="0" smtClean="0"/>
                  <a:t>状态</a:t>
                </a:r>
                <a:r>
                  <a:rPr lang="en-US" altLang="zh-CN" sz="2000" dirty="0" smtClean="0"/>
                  <a:t>=</a:t>
                </a:r>
                <a:r>
                  <a:rPr lang="zh-CN" altLang="en-US" sz="2000" dirty="0" smtClean="0"/>
                  <a:t>对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已知环境</a:t>
                </a:r>
                <a:r>
                  <a:rPr lang="zh-CN" altLang="en-US" sz="2000" dirty="0" smtClean="0"/>
                  <a:t>的一个高度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抽象</a:t>
                </a:r>
                <a:endParaRPr lang="en-US" altLang="zh-CN" sz="2000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zh-CN" altLang="en-US" sz="1800" dirty="0" smtClean="0"/>
                  <a:t>历史配置信息：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𝑓𝑝𝑠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𝑟𝑒𝑠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</m:sup>
                            </m:sSub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𝑟𝑒𝑠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𝑜𝑢𝑡</m:t>
                                </m:r>
                              </m:sup>
                            </m:sSubSup>
                          </m:e>
                        </m:d>
                      </m:e>
                    </m:d>
                  </m:oMath>
                </a14:m>
                <a:endParaRPr lang="en-US" altLang="zh-CN" sz="1600" dirty="0" smtClean="0"/>
              </a:p>
              <a:p>
                <a:pPr lvl="1"/>
                <a:r>
                  <a:rPr lang="zh-CN" altLang="en-US" sz="1800" dirty="0" smtClean="0"/>
                  <a:t>预测的带宽信息：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𝑒𝑠𝑡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altLang="zh-CN" sz="1600" dirty="0" smtClean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83538"/>
                <a:ext cx="8229600" cy="4842625"/>
              </a:xfrm>
              <a:blipFill>
                <a:blip r:embed="rId2"/>
                <a:stretch>
                  <a:fillRect l="-667" t="-10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041340" y="1290726"/>
            <a:ext cx="306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#</a:t>
            </a:r>
            <a:r>
              <a:rPr lang="zh-CN" altLang="en-US" dirty="0" smtClean="0"/>
              <a:t>决定以哪些元素作为配置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923892" y="1660058"/>
            <a:ext cx="1178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#</a:t>
            </a:r>
            <a:r>
              <a:rPr lang="en-US" altLang="zh-CN" sz="1600" dirty="0" smtClean="0">
                <a:solidFill>
                  <a:srgbClr val="FF0000"/>
                </a:solidFill>
              </a:rPr>
              <a:t>ROI</a:t>
            </a:r>
            <a:r>
              <a:rPr lang="zh-CN" altLang="en-US" sz="1600" dirty="0" smtClean="0">
                <a:solidFill>
                  <a:srgbClr val="FF0000"/>
                </a:solidFill>
              </a:rPr>
              <a:t>编码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79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解决方案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83538"/>
                <a:ext cx="8229600" cy="4842625"/>
              </a:xfrm>
            </p:spPr>
            <p:txBody>
              <a:bodyPr/>
              <a:lstStyle/>
              <a:p>
                <a:r>
                  <a:rPr lang="en-US" altLang="zh-CN" sz="2000" dirty="0" smtClean="0"/>
                  <a:t> 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动作</a:t>
                </a:r>
                <a:r>
                  <a:rPr lang="en-US" altLang="zh-CN" sz="2000" dirty="0" smtClean="0"/>
                  <a:t>=</a:t>
                </a:r>
                <a:r>
                  <a:rPr lang="zh-CN" altLang="en-US" sz="2000" dirty="0" smtClean="0"/>
                  <a:t>选择的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配置</a:t>
                </a:r>
                <a:endParaRPr lang="en-US" altLang="zh-CN" sz="2000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zh-CN" altLang="en-US" sz="1800" dirty="0" smtClean="0"/>
                  <a:t>帧率</a:t>
                </a:r>
                <a:r>
                  <a:rPr lang="en-US" altLang="zh-CN" sz="1800" dirty="0" smtClean="0"/>
                  <a:t>+</a:t>
                </a:r>
                <a:r>
                  <a:rPr lang="zh-CN" altLang="en-US" sz="1800" dirty="0" smtClean="0"/>
                  <a:t>分辨率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𝑓𝑝𝑠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𝑟𝑒𝑠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p>
                        </m:sSub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𝑟𝑒𝑠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p>
                        </m:sSubSup>
                      </m:e>
                    </m:d>
                  </m:oMath>
                </a14:m>
                <a:endParaRPr lang="en-US" altLang="zh-CN" sz="2000" dirty="0" smtClean="0"/>
              </a:p>
              <a:p>
                <a:r>
                  <a:rPr lang="zh-CN" altLang="en-US" sz="2000" dirty="0" smtClean="0"/>
                  <a:t>状态</a:t>
                </a:r>
                <a:r>
                  <a:rPr lang="en-US" altLang="zh-CN" sz="2000" dirty="0" smtClean="0"/>
                  <a:t>=</a:t>
                </a:r>
                <a:r>
                  <a:rPr lang="zh-CN" altLang="en-US" sz="2000" dirty="0" smtClean="0"/>
                  <a:t>对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已知环境</a:t>
                </a:r>
                <a:r>
                  <a:rPr lang="zh-CN" altLang="en-US" sz="2000" dirty="0" smtClean="0"/>
                  <a:t>的一个高度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抽象</a:t>
                </a:r>
                <a:endParaRPr lang="en-US" altLang="zh-CN" sz="2000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zh-CN" altLang="en-US" sz="1800" dirty="0" smtClean="0"/>
                  <a:t>历史配置信息：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𝑓𝑝𝑠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𝑟𝑒𝑠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</m:sup>
                            </m:sSub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𝑟𝑒𝑠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𝑜𝑢𝑡</m:t>
                                </m:r>
                              </m:sup>
                            </m:sSubSup>
                          </m:e>
                        </m:d>
                      </m:e>
                    </m:d>
                  </m:oMath>
                </a14:m>
                <a:endParaRPr lang="en-US" altLang="zh-CN" sz="1600" dirty="0" smtClean="0"/>
              </a:p>
              <a:p>
                <a:pPr lvl="1"/>
                <a:r>
                  <a:rPr lang="zh-CN" altLang="en-US" sz="1800" dirty="0" smtClean="0"/>
                  <a:t>预测的带宽信息：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𝑒𝑠𝑡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altLang="zh-CN" sz="1600" dirty="0" smtClean="0"/>
              </a:p>
              <a:p>
                <a:pPr lvl="1"/>
                <a:r>
                  <a:rPr lang="zh-CN" altLang="en-US" sz="1800" dirty="0" smtClean="0"/>
                  <a:t>捕捉的速度</a:t>
                </a:r>
                <a:endParaRPr lang="en-US" altLang="zh-CN" sz="1800" dirty="0" smtClean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83538"/>
                <a:ext cx="8229600" cy="4842625"/>
              </a:xfrm>
              <a:blipFill>
                <a:blip r:embed="rId2"/>
                <a:stretch>
                  <a:fillRect l="-667" t="-10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041340" y="1290726"/>
            <a:ext cx="306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#</a:t>
            </a:r>
            <a:r>
              <a:rPr lang="zh-CN" altLang="en-US" dirty="0" smtClean="0"/>
              <a:t>决定以哪些元素作为配置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923892" y="1660058"/>
            <a:ext cx="1178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#</a:t>
            </a:r>
            <a:r>
              <a:rPr lang="en-US" altLang="zh-CN" sz="1600" dirty="0" smtClean="0">
                <a:solidFill>
                  <a:srgbClr val="FF0000"/>
                </a:solidFill>
              </a:rPr>
              <a:t>ROI</a:t>
            </a:r>
            <a:r>
              <a:rPr lang="zh-CN" altLang="en-US" sz="1600" dirty="0" smtClean="0">
                <a:solidFill>
                  <a:srgbClr val="FF0000"/>
                </a:solidFill>
              </a:rPr>
              <a:t>编码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212" y="2464935"/>
            <a:ext cx="3825788" cy="383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3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解决方案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83538"/>
                <a:ext cx="8229600" cy="4842625"/>
              </a:xfrm>
            </p:spPr>
            <p:txBody>
              <a:bodyPr/>
              <a:lstStyle/>
              <a:p>
                <a:r>
                  <a:rPr lang="en-US" altLang="zh-CN" sz="2000" dirty="0" smtClean="0"/>
                  <a:t> 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动作</a:t>
                </a:r>
                <a:r>
                  <a:rPr lang="en-US" altLang="zh-CN" sz="2000" dirty="0" smtClean="0"/>
                  <a:t>=</a:t>
                </a:r>
                <a:r>
                  <a:rPr lang="zh-CN" altLang="en-US" sz="2000" dirty="0" smtClean="0"/>
                  <a:t>选择的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配置</a:t>
                </a:r>
                <a:endParaRPr lang="en-US" altLang="zh-CN" sz="2000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zh-CN" altLang="en-US" sz="1800" dirty="0" smtClean="0"/>
                  <a:t>帧率</a:t>
                </a:r>
                <a:r>
                  <a:rPr lang="en-US" altLang="zh-CN" sz="1800" dirty="0" smtClean="0"/>
                  <a:t>+</a:t>
                </a:r>
                <a:r>
                  <a:rPr lang="zh-CN" altLang="en-US" sz="1800" dirty="0" smtClean="0"/>
                  <a:t>分辨率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𝑓𝑝𝑠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𝑟𝑒𝑠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p>
                        </m:sSub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𝑟𝑒𝑠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p>
                        </m:sSubSup>
                      </m:e>
                    </m:d>
                  </m:oMath>
                </a14:m>
                <a:endParaRPr lang="en-US" altLang="zh-CN" sz="2000" dirty="0" smtClean="0"/>
              </a:p>
              <a:p>
                <a:r>
                  <a:rPr lang="zh-CN" altLang="en-US" sz="2000" dirty="0" smtClean="0"/>
                  <a:t>状态</a:t>
                </a:r>
                <a:r>
                  <a:rPr lang="en-US" altLang="zh-CN" sz="2000" dirty="0" smtClean="0"/>
                  <a:t>=</a:t>
                </a:r>
                <a:r>
                  <a:rPr lang="zh-CN" altLang="en-US" sz="2000" dirty="0" smtClean="0"/>
                  <a:t>对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已知环境</a:t>
                </a:r>
                <a:r>
                  <a:rPr lang="zh-CN" altLang="en-US" sz="2000" dirty="0" smtClean="0"/>
                  <a:t>的一个高度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抽象</a:t>
                </a:r>
                <a:endParaRPr lang="en-US" altLang="zh-CN" sz="2000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zh-CN" altLang="en-US" sz="1800" dirty="0" smtClean="0"/>
                  <a:t>历史配置信息：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𝑓𝑝𝑠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𝑟𝑒𝑠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</m:sup>
                            </m:sSub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𝑟𝑒𝑠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𝑜𝑢𝑡</m:t>
                                </m:r>
                              </m:sup>
                            </m:sSubSup>
                          </m:e>
                        </m:d>
                      </m:e>
                    </m:d>
                  </m:oMath>
                </a14:m>
                <a:endParaRPr lang="en-US" altLang="zh-CN" sz="1600" dirty="0" smtClean="0"/>
              </a:p>
              <a:p>
                <a:pPr lvl="1"/>
                <a:r>
                  <a:rPr lang="zh-CN" altLang="en-US" sz="1800" dirty="0" smtClean="0"/>
                  <a:t>预测的带宽信息：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𝑒𝑠𝑡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altLang="zh-CN" sz="1600" dirty="0" smtClean="0"/>
              </a:p>
              <a:p>
                <a:pPr lvl="1"/>
                <a:r>
                  <a:rPr lang="zh-CN" altLang="en-US" sz="1800" dirty="0" smtClean="0"/>
                  <a:t>捕捉的速度：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sup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=2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𝑓𝑝𝑠</m:t>
                                </m:r>
                              </m:e>
                              <m:sub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p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p>
                                    </m:sSubSup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p>
                                    </m:sSubSup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d>
                          </m:e>
                        </m:nary>
                      </m:e>
                    </m:nary>
                  </m:oMath>
                </a14:m>
                <a:endParaRPr lang="en-US" altLang="zh-CN" sz="1800" dirty="0" smtClean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83538"/>
                <a:ext cx="8229600" cy="4842625"/>
              </a:xfrm>
              <a:blipFill>
                <a:blip r:embed="rId2"/>
                <a:stretch>
                  <a:fillRect l="-667" t="-10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041340" y="1290726"/>
            <a:ext cx="306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#</a:t>
            </a:r>
            <a:r>
              <a:rPr lang="zh-CN" altLang="en-US" dirty="0" smtClean="0"/>
              <a:t>决定以哪些元素作为配置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923892" y="1660058"/>
            <a:ext cx="1178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#</a:t>
            </a:r>
            <a:r>
              <a:rPr lang="en-US" altLang="zh-CN" sz="1600" dirty="0" smtClean="0">
                <a:solidFill>
                  <a:srgbClr val="FF0000"/>
                </a:solidFill>
              </a:rPr>
              <a:t>ROI</a:t>
            </a:r>
            <a:r>
              <a:rPr lang="zh-CN" altLang="en-US" sz="1600" dirty="0" smtClean="0">
                <a:solidFill>
                  <a:srgbClr val="FF0000"/>
                </a:solidFill>
              </a:rPr>
              <a:t>编码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1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解决方案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83538"/>
                <a:ext cx="8229600" cy="4842625"/>
              </a:xfrm>
            </p:spPr>
            <p:txBody>
              <a:bodyPr/>
              <a:lstStyle/>
              <a:p>
                <a:r>
                  <a:rPr lang="zh-CN" altLang="en-US" sz="2000" dirty="0" smtClean="0"/>
                  <a:t>奖赏函数</a:t>
                </a:r>
                <a:endParaRPr lang="en-US" altLang="zh-CN" sz="2000" dirty="0" smtClean="0"/>
              </a:p>
              <a:p>
                <a:pPr lvl="1"/>
                <a:r>
                  <a:rPr lang="en-US" altLang="zh-CN" sz="1600" dirty="0" smtClean="0"/>
                  <a:t> </a:t>
                </a:r>
                <a:r>
                  <a:rPr lang="zh-CN" altLang="en-US" sz="1800" dirty="0" smtClean="0">
                    <a:solidFill>
                      <a:srgbClr val="FF0000"/>
                    </a:solidFill>
                  </a:rPr>
                  <a:t>延迟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zh-CN" altLang="en-US" sz="1800" dirty="0" smtClean="0"/>
                  <a:t>：传输时延</a:t>
                </a:r>
                <a:r>
                  <a:rPr lang="en-US" altLang="zh-CN" sz="1800" dirty="0" smtClean="0"/>
                  <a:t>+</a:t>
                </a:r>
                <a:r>
                  <a:rPr lang="zh-CN" altLang="en-US" sz="1800" dirty="0" smtClean="0"/>
                  <a:t>检测时延</a:t>
                </a:r>
                <a:r>
                  <a:rPr lang="en-US" altLang="zh-CN" sz="1800" dirty="0" smtClean="0"/>
                  <a:t>+</a:t>
                </a:r>
                <a:r>
                  <a:rPr lang="zh-CN" altLang="en-US" sz="1800" dirty="0" smtClean="0"/>
                  <a:t>结果反馈时间</a:t>
                </a:r>
                <a:endParaRPr lang="en-US" altLang="zh-CN" sz="1800" dirty="0" smtClean="0"/>
              </a:p>
              <a:p>
                <a:pPr lvl="1"/>
                <a:r>
                  <a:rPr lang="zh-CN" altLang="en-US" sz="1800" dirty="0" smtClean="0"/>
                  <a:t>检测</a:t>
                </a:r>
                <a:r>
                  <a:rPr lang="zh-CN" altLang="en-US" sz="1800" dirty="0" smtClean="0">
                    <a:solidFill>
                      <a:srgbClr val="FF0000"/>
                    </a:solidFill>
                  </a:rPr>
                  <a:t>准确度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𝑓𝑑𝑟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zh-CN" sz="1800" dirty="0" smtClean="0"/>
              </a:p>
              <a:p>
                <a:pPr lvl="1"/>
                <a:r>
                  <a:rPr lang="zh-CN" altLang="en-US" sz="1800" dirty="0">
                    <a:solidFill>
                      <a:srgbClr val="FF0000"/>
                    </a:solidFill>
                  </a:rPr>
                  <a:t>能耗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zh-CN" sz="1800" dirty="0" smtClean="0"/>
              </a:p>
              <a:p>
                <a:pPr marL="0" indent="0">
                  <a:buNone/>
                </a:pPr>
                <a:r>
                  <a:rPr lang="en-US" altLang="zh-CN" sz="2000" b="0" dirty="0" smtClean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𝑓𝑝𝑠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p>
                      <m:e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𝑠𝑡𝑟𝑒𝑎𝑚</m:t>
                                </m:r>
                              </m:sub>
                              <m:sup>
                                <m: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b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zh-CN" sz="20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𝑖𝑛𝑓𝑒𝑟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b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zh-CN" sz="20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𝑏𝑎𝑐𝑘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𝑓𝑝𝑠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altLang="zh-CN" sz="20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       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𝑓𝑑𝑟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𝐼𝑜𝑈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≤0.75, 1≤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𝑝𝑠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𝑝𝑠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       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𝑀𝑎𝑥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2000" dirty="0" smtClean="0"/>
              </a:p>
              <a:p>
                <a:pPr marL="0" indent="0">
                  <a:buNone/>
                </a:pPr>
                <a:endParaRPr lang="en-US" altLang="zh-CN" sz="2000" dirty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83538"/>
                <a:ext cx="8229600" cy="4842625"/>
              </a:xfrm>
              <a:blipFill>
                <a:blip r:embed="rId2"/>
                <a:stretch>
                  <a:fillRect l="-667" t="-10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426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解决方案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83538"/>
                <a:ext cx="8229600" cy="4842625"/>
              </a:xfrm>
            </p:spPr>
            <p:txBody>
              <a:bodyPr/>
              <a:lstStyle/>
              <a:p>
                <a:r>
                  <a:rPr lang="zh-CN" altLang="en-US" sz="2000" dirty="0" smtClean="0"/>
                  <a:t>奖赏函数</a:t>
                </a:r>
                <a:endParaRPr lang="en-US" altLang="zh-CN" sz="2000" dirty="0" smtClean="0"/>
              </a:p>
              <a:p>
                <a:pPr lvl="1"/>
                <a:r>
                  <a:rPr lang="en-US" altLang="zh-CN" sz="1600" dirty="0" smtClean="0"/>
                  <a:t> </a:t>
                </a:r>
                <a:r>
                  <a:rPr lang="zh-CN" altLang="en-US" sz="1800" dirty="0" smtClean="0">
                    <a:solidFill>
                      <a:srgbClr val="FF0000"/>
                    </a:solidFill>
                  </a:rPr>
                  <a:t>延迟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zh-CN" altLang="en-US" sz="1800" dirty="0" smtClean="0"/>
                  <a:t>：传输时延</a:t>
                </a:r>
                <a:r>
                  <a:rPr lang="en-US" altLang="zh-CN" sz="1800" dirty="0" smtClean="0"/>
                  <a:t>+</a:t>
                </a:r>
                <a:r>
                  <a:rPr lang="zh-CN" altLang="en-US" sz="1800" dirty="0" smtClean="0"/>
                  <a:t>检测时延</a:t>
                </a:r>
                <a:r>
                  <a:rPr lang="en-US" altLang="zh-CN" sz="1800" dirty="0" smtClean="0"/>
                  <a:t>+</a:t>
                </a:r>
                <a:r>
                  <a:rPr lang="zh-CN" altLang="en-US" sz="1800" dirty="0" smtClean="0"/>
                  <a:t>结果反馈时间</a:t>
                </a:r>
                <a:endParaRPr lang="en-US" altLang="zh-CN" sz="1800" dirty="0" smtClean="0"/>
              </a:p>
              <a:p>
                <a:pPr lvl="1"/>
                <a:r>
                  <a:rPr lang="zh-CN" altLang="en-US" sz="1800" dirty="0" smtClean="0"/>
                  <a:t>检测</a:t>
                </a:r>
                <a:r>
                  <a:rPr lang="zh-CN" altLang="en-US" sz="1800" dirty="0" smtClean="0">
                    <a:solidFill>
                      <a:srgbClr val="FF0000"/>
                    </a:solidFill>
                  </a:rPr>
                  <a:t>准确度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𝑓𝑑𝑟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zh-CN" sz="1800" dirty="0" smtClean="0"/>
              </a:p>
              <a:p>
                <a:pPr lvl="1"/>
                <a:r>
                  <a:rPr lang="zh-CN" altLang="en-US" sz="1800" dirty="0">
                    <a:solidFill>
                      <a:srgbClr val="FF0000"/>
                    </a:solidFill>
                  </a:rPr>
                  <a:t>能耗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zh-CN" sz="1800" dirty="0" smtClean="0"/>
              </a:p>
              <a:p>
                <a:pPr marL="0" indent="0">
                  <a:buNone/>
                </a:pPr>
                <a:r>
                  <a:rPr lang="en-US" altLang="zh-CN" sz="2000" b="0" dirty="0" smtClean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𝑓𝑝𝑠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p>
                      <m:e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𝑠𝑡𝑟𝑒𝑎𝑚</m:t>
                                </m:r>
                              </m:sub>
                              <m:sup>
                                <m: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b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zh-CN" sz="20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𝑖𝑛𝑓𝑒𝑟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b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zh-CN" sz="20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𝑏𝑎𝑐𝑘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𝑓𝑝𝑠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altLang="zh-CN" sz="20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       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𝑓𝑑𝑟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𝐼𝑜𝑈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≤0.75, 1≤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𝑝𝑠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𝑝𝑠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       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𝑀𝑎𝑥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2000" dirty="0" smtClean="0"/>
              </a:p>
              <a:p>
                <a:pPr marL="0" indent="0">
                  <a:buNone/>
                </a:pPr>
                <a:endParaRPr lang="en-US" altLang="zh-CN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               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𝑓𝑑𝑟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altLang="zh-CN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𝑓𝑑𝑟</m:t>
                              </m:r>
                            </m:e>
                          </m:acc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altLang="zh-CN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altLang="zh-CN" sz="2000" dirty="0" smtClean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83538"/>
                <a:ext cx="8229600" cy="4842625"/>
              </a:xfrm>
              <a:blipFill>
                <a:blip r:embed="rId2"/>
                <a:stretch>
                  <a:fillRect l="-667" t="-10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8" name="右箭头 7"/>
          <p:cNvSpPr/>
          <p:nvPr/>
        </p:nvSpPr>
        <p:spPr>
          <a:xfrm>
            <a:off x="755576" y="5085184"/>
            <a:ext cx="51440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96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解决方案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029878"/>
              </p:ext>
            </p:extLst>
          </p:nvPr>
        </p:nvGraphicFramePr>
        <p:xfrm>
          <a:off x="440407" y="1988238"/>
          <a:ext cx="8603445" cy="3470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Visio" r:id="rId3" imgW="13649372" imgH="5505283" progId="Visio.Drawing.15">
                  <p:embed/>
                </p:oleObj>
              </mc:Choice>
              <mc:Fallback>
                <p:oleObj name="Visio" r:id="rId3" imgW="13649372" imgH="5505283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0407" y="1988238"/>
                        <a:ext cx="8603445" cy="3470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457200" y="1340768"/>
            <a:ext cx="130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A3C</a:t>
            </a:r>
            <a:r>
              <a:rPr lang="zh-CN" altLang="en-US" dirty="0" smtClean="0"/>
              <a:t>网络图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148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系统架构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802155"/>
              </p:ext>
            </p:extLst>
          </p:nvPr>
        </p:nvGraphicFramePr>
        <p:xfrm>
          <a:off x="167590" y="3429000"/>
          <a:ext cx="8519210" cy="1879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Visio" r:id="rId3" imgW="10058400" imgH="2105012" progId="Visio.Drawing.15">
                  <p:embed/>
                </p:oleObj>
              </mc:Choice>
              <mc:Fallback>
                <p:oleObj name="Visio" r:id="rId3" imgW="10058400" imgH="2105012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590" y="3429000"/>
                        <a:ext cx="8519210" cy="1879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486196" y="1340768"/>
            <a:ext cx="68941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/>
              <a:t>主要部分</a:t>
            </a:r>
            <a:endParaRPr lang="en-US" altLang="zh-CN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 err="1" smtClean="0"/>
              <a:t>VCMaker</a:t>
            </a:r>
            <a:r>
              <a:rPr lang="zh-CN" altLang="en-US" dirty="0" smtClean="0"/>
              <a:t>：配置决策者</a:t>
            </a:r>
            <a:endParaRPr lang="en-US" altLang="zh-CN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Video Encoder:</a:t>
            </a:r>
            <a:r>
              <a:rPr lang="zh-CN" altLang="en-US" dirty="0" smtClean="0"/>
              <a:t>传输以相关配置编码的视频</a:t>
            </a:r>
            <a:endParaRPr lang="en-US" altLang="zh-CN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Edge Server:</a:t>
            </a:r>
            <a:r>
              <a:rPr lang="zh-CN" altLang="en-US" dirty="0" smtClean="0"/>
              <a:t>进行视频检测并回传结果</a:t>
            </a:r>
            <a:endParaRPr lang="en-US" altLang="zh-CN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Motion Vector Extractor:</a:t>
            </a:r>
            <a:r>
              <a:rPr lang="zh-CN" altLang="en-US" dirty="0" smtClean="0"/>
              <a:t>计算出运动向量，即像素点的偏移</a:t>
            </a:r>
            <a:endParaRPr lang="en-US" altLang="zh-CN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Results Buffer:</a:t>
            </a:r>
            <a:r>
              <a:rPr lang="zh-CN" altLang="en-US" dirty="0" smtClean="0"/>
              <a:t>供</a:t>
            </a:r>
            <a:r>
              <a:rPr lang="en-US" altLang="zh-CN" dirty="0" err="1" smtClean="0"/>
              <a:t>RoI</a:t>
            </a:r>
            <a:r>
              <a:rPr lang="zh-CN" altLang="en-US" dirty="0" smtClean="0"/>
              <a:t>编码区域参考</a:t>
            </a:r>
            <a:r>
              <a:rPr lang="en-US" altLang="zh-CN" dirty="0" smtClean="0"/>
              <a:t>+</a:t>
            </a:r>
            <a:r>
              <a:rPr lang="zh-CN" altLang="en-US" dirty="0" smtClean="0"/>
              <a:t>本地检测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233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相关工作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r>
              <a:rPr lang="zh-CN" altLang="en-US" sz="2800" dirty="0" smtClean="0">
                <a:solidFill>
                  <a:srgbClr val="FF0000"/>
                </a:solidFill>
              </a:rPr>
              <a:t>计算资源</a:t>
            </a:r>
            <a:r>
              <a:rPr lang="zh-CN" altLang="en-US" sz="2800" dirty="0" smtClean="0"/>
              <a:t>受限下的视频分析</a:t>
            </a:r>
            <a:r>
              <a:rPr lang="en-US" altLang="zh-CN" sz="2800" dirty="0" smtClean="0"/>
              <a:t> </a:t>
            </a:r>
          </a:p>
          <a:p>
            <a:pPr lvl="1"/>
            <a:r>
              <a:rPr lang="zh-CN" altLang="en-US" sz="2000" dirty="0" smtClean="0">
                <a:solidFill>
                  <a:srgbClr val="FF0000"/>
                </a:solidFill>
              </a:rPr>
              <a:t>性能和资源利用</a:t>
            </a:r>
            <a:r>
              <a:rPr lang="zh-CN" altLang="en-US" sz="2000" dirty="0" smtClean="0"/>
              <a:t>的</a:t>
            </a:r>
            <a:r>
              <a:rPr lang="en-US" altLang="zh-CN" sz="2000" dirty="0" smtClean="0"/>
              <a:t>tradeoff</a:t>
            </a:r>
          </a:p>
          <a:p>
            <a:pPr lvl="1"/>
            <a:r>
              <a:rPr lang="en-US" altLang="zh-CN" sz="2000" i="1" dirty="0" smtClean="0"/>
              <a:t>Live Video Analytics at Scale with Approximation and Delay-Tolerance  </a:t>
            </a:r>
            <a:r>
              <a:rPr lang="en-US" altLang="zh-CN" sz="2000" i="1" dirty="0" smtClean="0">
                <a:solidFill>
                  <a:schemeClr val="accent1"/>
                </a:solidFill>
              </a:rPr>
              <a:t>NSDI’17</a:t>
            </a:r>
          </a:p>
          <a:p>
            <a:pPr lvl="1"/>
            <a:r>
              <a:rPr lang="en-US" altLang="zh-CN" sz="2000" i="1" dirty="0" smtClean="0"/>
              <a:t>Chameleon</a:t>
            </a:r>
            <a:r>
              <a:rPr lang="en-US" altLang="zh-CN" sz="2000" i="1" dirty="0"/>
              <a:t>: Scalable Adaptation of Video </a:t>
            </a:r>
            <a:r>
              <a:rPr lang="en-US" altLang="zh-CN" sz="2000" i="1" dirty="0" smtClean="0"/>
              <a:t>Analytics </a:t>
            </a:r>
            <a:r>
              <a:rPr lang="en-US" altLang="zh-CN" sz="2000" i="1" dirty="0" smtClean="0">
                <a:solidFill>
                  <a:schemeClr val="accent1"/>
                </a:solidFill>
              </a:rPr>
              <a:t>SIGCOMM’18</a:t>
            </a:r>
          </a:p>
          <a:p>
            <a:r>
              <a:rPr lang="zh-CN" altLang="en-US" sz="2800" dirty="0"/>
              <a:t>引入</a:t>
            </a:r>
            <a:r>
              <a:rPr lang="zh-CN" altLang="en-US" sz="2800" dirty="0">
                <a:solidFill>
                  <a:srgbClr val="FF0000"/>
                </a:solidFill>
              </a:rPr>
              <a:t>网络因素</a:t>
            </a:r>
            <a:r>
              <a:rPr lang="zh-CN" altLang="en-US" sz="2800" dirty="0"/>
              <a:t>再</a:t>
            </a:r>
            <a:r>
              <a:rPr lang="zh-CN" altLang="en-US" sz="2800" dirty="0" smtClean="0"/>
              <a:t>探视频分析</a:t>
            </a:r>
            <a:endParaRPr lang="en-US" altLang="zh-CN" sz="2800" dirty="0" smtClean="0"/>
          </a:p>
          <a:p>
            <a:pPr lvl="1"/>
            <a:r>
              <a:rPr lang="zh-CN" altLang="en-US" sz="2000" dirty="0" smtClean="0">
                <a:solidFill>
                  <a:srgbClr val="FF0000"/>
                </a:solidFill>
              </a:rPr>
              <a:t>性能</a:t>
            </a:r>
            <a:r>
              <a:rPr lang="zh-CN" altLang="en-US" sz="2000" dirty="0" smtClean="0"/>
              <a:t>（准确度）和</a:t>
            </a:r>
            <a:r>
              <a:rPr lang="zh-CN" altLang="en-US" sz="2000" dirty="0" smtClean="0">
                <a:solidFill>
                  <a:srgbClr val="FF0000"/>
                </a:solidFill>
              </a:rPr>
              <a:t>时延</a:t>
            </a:r>
            <a:r>
              <a:rPr lang="zh-CN" altLang="en-US" sz="2000" dirty="0" smtClean="0"/>
              <a:t>之间的</a:t>
            </a:r>
            <a:r>
              <a:rPr lang="en-US" altLang="zh-CN" sz="2000" dirty="0" smtClean="0"/>
              <a:t>tradeoff</a:t>
            </a:r>
          </a:p>
          <a:p>
            <a:pPr lvl="1"/>
            <a:r>
              <a:rPr lang="en-US" altLang="zh-CN" sz="2000" i="1" dirty="0" err="1" smtClean="0"/>
              <a:t>AWStream</a:t>
            </a:r>
            <a:r>
              <a:rPr lang="en-US" altLang="zh-CN" sz="2000" i="1" dirty="0"/>
              <a:t>: </a:t>
            </a:r>
            <a:r>
              <a:rPr lang="en-US" altLang="zh-CN" sz="2000" i="1" dirty="0" smtClean="0"/>
              <a:t>Adaptive Wide-Area </a:t>
            </a:r>
            <a:r>
              <a:rPr lang="en-US" altLang="zh-CN" sz="2000" i="1" dirty="0"/>
              <a:t>Streaming </a:t>
            </a:r>
            <a:r>
              <a:rPr lang="en-US" altLang="zh-CN" sz="2000" i="1" dirty="0" smtClean="0"/>
              <a:t>Analytics </a:t>
            </a:r>
            <a:r>
              <a:rPr lang="en-US" altLang="zh-CN" sz="2000" i="1" dirty="0" smtClean="0">
                <a:solidFill>
                  <a:schemeClr val="accent1"/>
                </a:solidFill>
              </a:rPr>
              <a:t>SIGCOMM’18</a:t>
            </a:r>
          </a:p>
          <a:p>
            <a:pPr lvl="1"/>
            <a:r>
              <a:rPr lang="en-US" altLang="zh-CN" sz="2000" i="1" dirty="0" smtClean="0"/>
              <a:t>Edge </a:t>
            </a:r>
            <a:r>
              <a:rPr lang="en-US" altLang="zh-CN" sz="2000" i="1" dirty="0"/>
              <a:t>Assisted Real-time Object Detection for </a:t>
            </a:r>
            <a:r>
              <a:rPr lang="en-US" altLang="zh-CN" sz="2000" i="1" dirty="0"/>
              <a:t>Mobile Augmented </a:t>
            </a:r>
            <a:r>
              <a:rPr lang="en-US" altLang="zh-CN" sz="2000" i="1" dirty="0" smtClean="0"/>
              <a:t>Reality </a:t>
            </a:r>
            <a:r>
              <a:rPr lang="en-US" altLang="zh-CN" sz="2000" i="1" dirty="0" smtClean="0">
                <a:solidFill>
                  <a:schemeClr val="accent1"/>
                </a:solidFill>
              </a:rPr>
              <a:t>MobiCom’19</a:t>
            </a:r>
            <a:endParaRPr lang="zh-CN" altLang="en-US" sz="2000" i="1" dirty="0">
              <a:solidFill>
                <a:schemeClr val="accent1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453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实验设计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r>
              <a:rPr lang="zh-CN" altLang="en-US" sz="2000" dirty="0" smtClean="0"/>
              <a:t>硬件搭建</a:t>
            </a:r>
            <a:endParaRPr lang="en-US" altLang="zh-CN" sz="2000" dirty="0" smtClean="0"/>
          </a:p>
          <a:p>
            <a:pPr lvl="1"/>
            <a:r>
              <a:rPr lang="en-US" altLang="zh-CN" sz="1200" dirty="0" smtClean="0"/>
              <a:t> </a:t>
            </a:r>
            <a:r>
              <a:rPr lang="en-US" altLang="zh-CN" sz="1600" dirty="0" smtClean="0"/>
              <a:t>Jetson TX2  ---Mobile AR Device</a:t>
            </a:r>
          </a:p>
          <a:p>
            <a:pPr lvl="1"/>
            <a:r>
              <a:rPr lang="en-US" altLang="zh-CN" sz="1600" dirty="0" smtClean="0"/>
              <a:t>Edge Server with  </a:t>
            </a:r>
            <a:r>
              <a:rPr lang="en-US" altLang="zh-CN" sz="1600" dirty="0"/>
              <a:t>GeForce </a:t>
            </a:r>
            <a:r>
              <a:rPr lang="en-US" altLang="zh-CN" sz="1600" dirty="0" smtClean="0"/>
              <a:t>RTX 2080 </a:t>
            </a:r>
            <a:r>
              <a:rPr lang="en-US" altLang="zh-CN" sz="1600" dirty="0" err="1"/>
              <a:t>Ti</a:t>
            </a:r>
            <a:r>
              <a:rPr lang="en-US" altLang="zh-CN" sz="1600" dirty="0"/>
              <a:t> </a:t>
            </a:r>
            <a:r>
              <a:rPr lang="en-US" altLang="zh-CN" sz="1600" dirty="0" smtClean="0"/>
              <a:t>GPUs</a:t>
            </a:r>
          </a:p>
          <a:p>
            <a:pPr lvl="1"/>
            <a:r>
              <a:rPr lang="en-US" altLang="zh-CN" sz="1600" dirty="0" err="1" smtClean="0"/>
              <a:t>Hikvision</a:t>
            </a:r>
            <a:r>
              <a:rPr lang="en-US" altLang="zh-CN" sz="1600" dirty="0" smtClean="0"/>
              <a:t> camera</a:t>
            </a:r>
            <a:endParaRPr lang="en-US" altLang="zh-CN" sz="1600" dirty="0"/>
          </a:p>
          <a:p>
            <a:r>
              <a:rPr lang="zh-CN" altLang="en-US" sz="2000" dirty="0" smtClean="0"/>
              <a:t>样本采集</a:t>
            </a:r>
            <a:endParaRPr lang="en-US" altLang="zh-CN" sz="2000" dirty="0" smtClean="0"/>
          </a:p>
          <a:p>
            <a:pPr lvl="1"/>
            <a:r>
              <a:rPr lang="zh-CN" altLang="en-US" sz="1600" dirty="0" smtClean="0"/>
              <a:t>车载视频和行人视频，共计</a:t>
            </a:r>
            <a:r>
              <a:rPr lang="en-US" altLang="zh-CN" sz="1600" dirty="0" smtClean="0"/>
              <a:t>10</a:t>
            </a:r>
            <a:r>
              <a:rPr lang="zh-CN" altLang="en-US" sz="1600" dirty="0" smtClean="0"/>
              <a:t>小时，</a:t>
            </a:r>
            <a:r>
              <a:rPr lang="en-US" altLang="zh-CN" sz="1600" dirty="0" smtClean="0"/>
              <a:t>8</a:t>
            </a:r>
            <a:r>
              <a:rPr lang="zh-CN" altLang="en-US" sz="1600" dirty="0" smtClean="0"/>
              <a:t>小时用于训练，</a:t>
            </a:r>
            <a:r>
              <a:rPr lang="en-US" altLang="zh-CN" sz="1600" dirty="0" smtClean="0"/>
              <a:t>2</a:t>
            </a:r>
            <a:r>
              <a:rPr lang="zh-CN" altLang="en-US" sz="1600" dirty="0" smtClean="0"/>
              <a:t>小时用于测试效果</a:t>
            </a:r>
            <a:endParaRPr lang="en-US" altLang="zh-CN" sz="1600" dirty="0"/>
          </a:p>
          <a:p>
            <a:r>
              <a:rPr lang="zh-CN" altLang="en-US" sz="2000" dirty="0" smtClean="0"/>
              <a:t>对比算法</a:t>
            </a:r>
            <a:endParaRPr lang="en-US" altLang="zh-CN" sz="2000" dirty="0" smtClean="0"/>
          </a:p>
          <a:p>
            <a:pPr lvl="1"/>
            <a:r>
              <a:rPr lang="en-US" altLang="zh-CN" sz="1600" dirty="0" smtClean="0"/>
              <a:t>Baseline</a:t>
            </a:r>
          </a:p>
          <a:p>
            <a:pPr lvl="1"/>
            <a:r>
              <a:rPr lang="en-US" altLang="zh-CN" sz="1600" dirty="0" smtClean="0"/>
              <a:t>Baseline + MVOD</a:t>
            </a:r>
          </a:p>
          <a:p>
            <a:pPr lvl="1"/>
            <a:r>
              <a:rPr lang="en-US" altLang="zh-CN" sz="1600" dirty="0" smtClean="0"/>
              <a:t>BBA</a:t>
            </a:r>
            <a:endParaRPr lang="en-US" altLang="zh-CN" sz="16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048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性能分析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r>
              <a:rPr lang="zh-CN" altLang="en-US" sz="2000" dirty="0" smtClean="0"/>
              <a:t>训练效果</a:t>
            </a:r>
            <a:endParaRPr lang="en-US" altLang="zh-CN" sz="20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57" y="1844824"/>
            <a:ext cx="5040560" cy="445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4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性能分析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r>
              <a:rPr lang="zh-CN" altLang="en-US" sz="2000" dirty="0" smtClean="0"/>
              <a:t>对比效果</a:t>
            </a:r>
            <a:endParaRPr lang="en-US" altLang="zh-CN" sz="20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2020/9/29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28" y="1979473"/>
            <a:ext cx="8208912" cy="437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性能分析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r>
              <a:rPr lang="zh-CN" altLang="en-US" sz="2000" dirty="0" smtClean="0"/>
              <a:t>各个</a:t>
            </a:r>
            <a:r>
              <a:rPr lang="en-US" altLang="zh-CN" sz="2000" dirty="0" smtClean="0"/>
              <a:t>metric</a:t>
            </a:r>
            <a:r>
              <a:rPr lang="zh-CN" altLang="en-US" sz="2000" dirty="0" smtClean="0"/>
              <a:t>比较</a:t>
            </a:r>
            <a:endParaRPr lang="en-US" altLang="zh-CN" sz="20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403648" y="5856751"/>
            <a:ext cx="2808312" cy="365125"/>
          </a:xfrm>
        </p:spPr>
        <p:txBody>
          <a:bodyPr/>
          <a:lstStyle/>
          <a:p>
            <a:r>
              <a:rPr lang="en-US" altLang="zh-CN" sz="1600" dirty="0" smtClean="0">
                <a:solidFill>
                  <a:schemeClr val="tx1"/>
                </a:solidFill>
              </a:rPr>
              <a:t>(a) NARs </a:t>
            </a:r>
            <a:r>
              <a:rPr lang="en-US" altLang="zh-CN" sz="1600" dirty="0">
                <a:solidFill>
                  <a:schemeClr val="tx1"/>
                </a:solidFill>
              </a:rPr>
              <a:t>using pedestrian </a:t>
            </a:r>
            <a:r>
              <a:rPr lang="en-US" altLang="zh-CN" sz="1600" dirty="0" smtClean="0">
                <a:solidFill>
                  <a:schemeClr val="tx1"/>
                </a:solidFill>
              </a:rPr>
              <a:t>videos under </a:t>
            </a:r>
            <a:r>
              <a:rPr lang="en-US" altLang="zh-CN" sz="1600" dirty="0">
                <a:solidFill>
                  <a:schemeClr val="tx1"/>
                </a:solidFill>
              </a:rPr>
              <a:t>a stable network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81" y="2079804"/>
            <a:ext cx="7911237" cy="363528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868144" y="5746926"/>
            <a:ext cx="2406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(b)NARs 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using car videos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under a stable network</a:t>
            </a:r>
            <a:endParaRPr lang="zh-CN" altLang="en-US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2750" y="1678231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Negative action rate</a:t>
            </a:r>
            <a:r>
              <a:rPr lang="zh-CN" altLang="en-US" dirty="0" smtClean="0"/>
              <a:t>：对于这三个</a:t>
            </a:r>
            <a:r>
              <a:rPr lang="en-US" altLang="zh-CN" dirty="0" smtClean="0"/>
              <a:t>metric</a:t>
            </a:r>
            <a:r>
              <a:rPr lang="zh-CN" altLang="en-US" dirty="0" smtClean="0"/>
              <a:t>而言，不合理的决策比例</a:t>
            </a:r>
            <a:endParaRPr lang="zh-CN" altLang="en-US" dirty="0"/>
          </a:p>
        </p:txBody>
      </p:sp>
      <p:sp>
        <p:nvSpPr>
          <p:cNvPr id="10" name="日期占位符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053F2E-1B21-4C35-A2CC-332CAFF21F5E}" type="datetime1">
              <a:rPr lang="zh-CN" altLang="en-US" smtClean="0"/>
              <a:pPr/>
              <a:t>2020/9/29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2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性能分析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r>
              <a:rPr lang="zh-CN" altLang="en-US" sz="2000" dirty="0" smtClean="0"/>
              <a:t>各个</a:t>
            </a:r>
            <a:r>
              <a:rPr lang="en-US" altLang="zh-CN" sz="2000" dirty="0" smtClean="0"/>
              <a:t>metric</a:t>
            </a:r>
            <a:r>
              <a:rPr lang="zh-CN" altLang="en-US" sz="2000" dirty="0" smtClean="0"/>
              <a:t>比较</a:t>
            </a:r>
            <a:endParaRPr lang="en-US" altLang="zh-CN" sz="20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403648" y="5856751"/>
            <a:ext cx="2808312" cy="365125"/>
          </a:xfrm>
        </p:spPr>
        <p:txBody>
          <a:bodyPr/>
          <a:lstStyle/>
          <a:p>
            <a:r>
              <a:rPr lang="en-US" altLang="zh-CN" sz="1600" dirty="0" smtClean="0">
                <a:solidFill>
                  <a:schemeClr val="tx1"/>
                </a:solidFill>
              </a:rPr>
              <a:t>(a) NARs </a:t>
            </a:r>
            <a:r>
              <a:rPr lang="en-US" altLang="zh-CN" sz="1600" dirty="0">
                <a:solidFill>
                  <a:schemeClr val="tx1"/>
                </a:solidFill>
              </a:rPr>
              <a:t>using pedestrian </a:t>
            </a:r>
            <a:r>
              <a:rPr lang="en-US" altLang="zh-CN" sz="1600" dirty="0" smtClean="0">
                <a:solidFill>
                  <a:schemeClr val="tx1"/>
                </a:solidFill>
              </a:rPr>
              <a:t>videos under </a:t>
            </a:r>
            <a:r>
              <a:rPr lang="en-US" altLang="zh-CN" sz="1600" dirty="0">
                <a:solidFill>
                  <a:schemeClr val="tx1"/>
                </a:solidFill>
              </a:rPr>
              <a:t>a stable network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5868144" y="5746926"/>
            <a:ext cx="2406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(b)NARs 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using car videos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under a stable network</a:t>
            </a:r>
            <a:endParaRPr lang="zh-CN" altLang="en-US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2750" y="1678231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Negative action rate</a:t>
            </a:r>
            <a:r>
              <a:rPr lang="zh-CN" altLang="en-US" dirty="0" smtClean="0"/>
              <a:t>：对于这三个</a:t>
            </a:r>
            <a:r>
              <a:rPr lang="en-US" altLang="zh-CN" dirty="0" smtClean="0"/>
              <a:t>metric</a:t>
            </a:r>
            <a:r>
              <a:rPr lang="zh-CN" altLang="en-US" dirty="0" smtClean="0"/>
              <a:t>而言，不合理的决策比例</a:t>
            </a:r>
            <a:endParaRPr lang="zh-CN" altLang="en-US" dirty="0"/>
          </a:p>
        </p:txBody>
      </p:sp>
      <p:sp>
        <p:nvSpPr>
          <p:cNvPr id="10" name="日期占位符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053F2E-1B21-4C35-A2CC-332CAFF21F5E}" type="datetime1">
              <a:rPr lang="zh-CN" altLang="en-US" smtClean="0"/>
              <a:pPr/>
              <a:t>2020/9/29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089050"/>
            <a:ext cx="7787526" cy="363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4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小结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endParaRPr lang="en-US" altLang="zh-CN" sz="2000" dirty="0" smtClean="0"/>
          </a:p>
          <a:p>
            <a:r>
              <a:rPr lang="zh-CN" altLang="en-US" sz="2000" dirty="0" smtClean="0"/>
              <a:t>边缘计算解决了视频分析计算瓶颈，却也面临配置选择问题；</a:t>
            </a:r>
            <a:endParaRPr lang="en-US" altLang="zh-CN" sz="2000" dirty="0" smtClean="0"/>
          </a:p>
          <a:p>
            <a:r>
              <a:rPr lang="zh-CN" altLang="en-US" sz="2000" dirty="0" smtClean="0"/>
              <a:t>影响视频分析性能的不仅仅是带宽，还有视频本身；</a:t>
            </a:r>
            <a:endParaRPr lang="en-US" altLang="zh-CN" sz="2000" dirty="0" smtClean="0"/>
          </a:p>
          <a:p>
            <a:r>
              <a:rPr lang="zh-CN" altLang="en-US" sz="2000" dirty="0"/>
              <a:t>强化</a:t>
            </a:r>
            <a:r>
              <a:rPr lang="zh-CN" altLang="en-US" sz="2000" dirty="0" smtClean="0"/>
              <a:t>学习在动态决策问题上有其优势之处；</a:t>
            </a:r>
            <a:endParaRPr lang="en-US" altLang="zh-CN" sz="2000" dirty="0" smtClean="0"/>
          </a:p>
          <a:p>
            <a:endParaRPr lang="en-US" altLang="zh-CN" sz="2000" dirty="0"/>
          </a:p>
          <a:p>
            <a:pPr marL="0" indent="0">
              <a:buNone/>
            </a:pPr>
            <a:r>
              <a:rPr lang="zh-CN" altLang="en-US" sz="2000" dirty="0" smtClean="0"/>
              <a:t>未来：</a:t>
            </a:r>
            <a:endParaRPr lang="en-US" altLang="zh-CN" sz="2000" dirty="0" smtClean="0"/>
          </a:p>
          <a:p>
            <a:r>
              <a:rPr lang="zh-CN" altLang="en-US" sz="2000" dirty="0" smtClean="0"/>
              <a:t>扩大训练集的范围，不局限于车辆和行人视频；</a:t>
            </a:r>
            <a:endParaRPr lang="en-US" altLang="zh-CN" sz="2000" dirty="0" smtClean="0"/>
          </a:p>
          <a:p>
            <a:r>
              <a:rPr lang="zh-CN" altLang="en-US" sz="2000" dirty="0" smtClean="0"/>
              <a:t>尝试用其他前沿的强化学习技术；</a:t>
            </a:r>
            <a:endParaRPr lang="en-US" altLang="zh-CN" sz="2000" dirty="0"/>
          </a:p>
          <a:p>
            <a:r>
              <a:rPr lang="zh-CN" altLang="en-US" sz="2000" dirty="0" smtClean="0"/>
              <a:t>设计更为高效准确的带宽估计方法；</a:t>
            </a:r>
            <a:endParaRPr lang="en-US" altLang="zh-CN" sz="2000" dirty="0" smtClean="0"/>
          </a:p>
          <a:p>
            <a:r>
              <a:rPr lang="zh-CN" altLang="en-US" sz="2000" dirty="0" smtClean="0"/>
              <a:t>在配置方面，考虑检测模型也作为一个决策变量。</a:t>
            </a:r>
            <a:endParaRPr lang="en-US" altLang="zh-CN" sz="2000" dirty="0" smtClean="0"/>
          </a:p>
          <a:p>
            <a:pPr marL="0" indent="0">
              <a:buNone/>
            </a:pPr>
            <a:endParaRPr lang="en-US" altLang="zh-CN" sz="2000" dirty="0" smtClean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35</a:t>
            </a:fld>
            <a:endParaRPr lang="zh-CN" altLang="en-US" dirty="0"/>
          </a:p>
        </p:txBody>
      </p:sp>
      <p:sp>
        <p:nvSpPr>
          <p:cNvPr id="10" name="日期占位符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053F2E-1B21-4C35-A2CC-332CAFF21F5E}" type="datetime1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47864" y="5541388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</a:rPr>
              <a:t>谢谢大家！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相关工作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dirty="0" smtClean="0"/>
              <a:t>Chameleon </a:t>
            </a:r>
            <a:r>
              <a:rPr lang="en-US" altLang="zh-CN" sz="2000" i="1" dirty="0" smtClean="0">
                <a:solidFill>
                  <a:schemeClr val="accent1"/>
                </a:solidFill>
              </a:rPr>
              <a:t>SIGCOMM’18</a:t>
            </a:r>
            <a:endParaRPr lang="en-US" altLang="zh-CN" sz="2800" dirty="0" smtClean="0"/>
          </a:p>
          <a:p>
            <a:pPr>
              <a:buFontTx/>
              <a:buChar char="-"/>
            </a:pPr>
            <a:r>
              <a:rPr lang="zh-CN" altLang="en-US" sz="2400" dirty="0" smtClean="0"/>
              <a:t>两个趋势</a:t>
            </a:r>
            <a:endParaRPr lang="en-US" altLang="zh-CN" sz="2400" dirty="0" smtClean="0"/>
          </a:p>
          <a:p>
            <a:pPr lvl="1">
              <a:buFontTx/>
              <a:buChar char="-"/>
            </a:pPr>
            <a:r>
              <a:rPr lang="zh-CN" altLang="en-US" sz="2000" dirty="0" smtClean="0"/>
              <a:t>高准确度，高代价；视频规模越来越大</a:t>
            </a:r>
            <a:endParaRPr lang="en-US" altLang="zh-CN" sz="2000" dirty="0" smtClean="0"/>
          </a:p>
          <a:p>
            <a:pPr marL="0" indent="0">
              <a:buNone/>
            </a:pPr>
            <a:endParaRPr lang="en-US" altLang="zh-CN" sz="28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graphicFrame>
        <p:nvGraphicFramePr>
          <p:cNvPr id="6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5226923"/>
              </p:ext>
            </p:extLst>
          </p:nvPr>
        </p:nvGraphicFramePr>
        <p:xfrm>
          <a:off x="899592" y="2636912"/>
          <a:ext cx="6552728" cy="3175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矩形 7"/>
          <p:cNvSpPr/>
          <p:nvPr/>
        </p:nvSpPr>
        <p:spPr>
          <a:xfrm>
            <a:off x="899592" y="5738367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High accuracy + low cost at scale?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1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相关工作</a:t>
            </a:r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dirty="0" smtClean="0"/>
              <a:t>Chameleon </a:t>
            </a:r>
            <a:r>
              <a:rPr lang="en-US" altLang="zh-CN" sz="2000" i="1" dirty="0" smtClean="0">
                <a:solidFill>
                  <a:schemeClr val="accent1"/>
                </a:solidFill>
              </a:rPr>
              <a:t>SIGCOMM’18</a:t>
            </a:r>
            <a:endParaRPr lang="en-US" altLang="zh-CN" sz="2800" dirty="0" smtClean="0"/>
          </a:p>
          <a:p>
            <a:pPr>
              <a:buFontTx/>
              <a:buChar char="-"/>
            </a:pPr>
            <a:r>
              <a:rPr lang="zh-CN" altLang="en-US" sz="2400" dirty="0" smtClean="0"/>
              <a:t>历史方案：视频内容和视频分析</a:t>
            </a:r>
            <a:r>
              <a:rPr lang="en-US" altLang="zh-CN" sz="2400" dirty="0" smtClean="0"/>
              <a:t>pipeline</a:t>
            </a:r>
            <a:r>
              <a:rPr lang="zh-CN" altLang="en-US" sz="2400" dirty="0" smtClean="0"/>
              <a:t>配置是对应的 </a:t>
            </a:r>
            <a:endParaRPr lang="en-US" altLang="zh-CN" sz="2400" dirty="0" smtClean="0"/>
          </a:p>
          <a:p>
            <a:pPr>
              <a:buFontTx/>
              <a:buChar char="-"/>
            </a:pPr>
            <a:r>
              <a:rPr lang="zh-CN" altLang="en-US" sz="2400" dirty="0" smtClean="0"/>
              <a:t>视频分析</a:t>
            </a:r>
            <a:r>
              <a:rPr lang="en-US" altLang="zh-CN" sz="2400" dirty="0" smtClean="0"/>
              <a:t>pipeline</a:t>
            </a:r>
            <a:r>
              <a:rPr lang="zh-CN" altLang="en-US" sz="2400" dirty="0" smtClean="0"/>
              <a:t>是</a:t>
            </a:r>
            <a:r>
              <a:rPr lang="zh-CN" altLang="en-US" sz="2400" dirty="0" smtClean="0">
                <a:solidFill>
                  <a:srgbClr val="FF0000"/>
                </a:solidFill>
              </a:rPr>
              <a:t>可配置的</a:t>
            </a:r>
            <a:endParaRPr lang="en-US" altLang="zh-CN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CN" sz="24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grpSp>
        <p:nvGrpSpPr>
          <p:cNvPr id="25" name="Group 22"/>
          <p:cNvGrpSpPr/>
          <p:nvPr/>
        </p:nvGrpSpPr>
        <p:grpSpPr>
          <a:xfrm>
            <a:off x="459060" y="2886485"/>
            <a:ext cx="8568555" cy="2918779"/>
            <a:chOff x="642518" y="-1266679"/>
            <a:chExt cx="9942857" cy="4001065"/>
          </a:xfrm>
        </p:grpSpPr>
        <p:sp>
          <p:nvSpPr>
            <p:cNvPr id="26" name="Rectangle 4"/>
            <p:cNvSpPr/>
            <p:nvPr/>
          </p:nvSpPr>
          <p:spPr>
            <a:xfrm>
              <a:off x="642518" y="-1251269"/>
              <a:ext cx="9942857" cy="39856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7" name="TextBox 8"/>
            <p:cNvSpPr txBox="1"/>
            <p:nvPr/>
          </p:nvSpPr>
          <p:spPr>
            <a:xfrm>
              <a:off x="816299" y="-1266679"/>
              <a:ext cx="2257402" cy="1328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/>
                <a:t>Configurations: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sz="2000" i="1" dirty="0" smtClean="0"/>
                <a:t>Resolution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sz="2000" i="1" dirty="0" smtClean="0"/>
                <a:t>Frames rate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sz="2000" i="1" dirty="0" smtClean="0"/>
                <a:t>Object detector</a:t>
              </a:r>
            </a:p>
          </p:txBody>
        </p:sp>
        <p:sp>
          <p:nvSpPr>
            <p:cNvPr id="28" name="Right Arrow 9"/>
            <p:cNvSpPr/>
            <p:nvPr/>
          </p:nvSpPr>
          <p:spPr>
            <a:xfrm>
              <a:off x="5544627" y="1097768"/>
              <a:ext cx="1070119" cy="380720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TextBox 10"/>
            <p:cNvSpPr txBox="1"/>
            <p:nvPr/>
          </p:nvSpPr>
          <p:spPr>
            <a:xfrm>
              <a:off x="6609760" y="1620033"/>
              <a:ext cx="3505419" cy="710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DNN </a:t>
              </a:r>
              <a:r>
                <a:rPr lang="en-US" sz="2000" b="1" dirty="0"/>
                <a:t>O</a:t>
              </a:r>
              <a:r>
                <a:rPr lang="en-US" sz="2000" b="1" dirty="0" smtClean="0"/>
                <a:t>bject </a:t>
              </a:r>
              <a:r>
                <a:rPr lang="en-US" sz="2000" b="1" dirty="0"/>
                <a:t>D</a:t>
              </a:r>
              <a:r>
                <a:rPr lang="en-US" sz="2000" b="1" dirty="0" smtClean="0"/>
                <a:t>etection</a:t>
              </a:r>
            </a:p>
            <a:p>
              <a:pPr algn="ctr"/>
              <a:r>
                <a:rPr lang="en-US" sz="2000" dirty="0" smtClean="0"/>
                <a:t>(</a:t>
              </a:r>
              <a:r>
                <a:rPr lang="en-US" sz="2000" i="1" dirty="0"/>
                <a:t>e.g.</a:t>
              </a:r>
              <a:r>
                <a:rPr lang="en-US" sz="2000" dirty="0"/>
                <a:t>, </a:t>
              </a:r>
              <a:r>
                <a:rPr lang="en-US" sz="2000" dirty="0" smtClean="0"/>
                <a:t>YOLO)</a:t>
              </a:r>
            </a:p>
          </p:txBody>
        </p:sp>
        <p:sp>
          <p:nvSpPr>
            <p:cNvPr id="30" name="TextBox 11"/>
            <p:cNvSpPr txBox="1"/>
            <p:nvPr/>
          </p:nvSpPr>
          <p:spPr>
            <a:xfrm>
              <a:off x="1689106" y="2073016"/>
              <a:ext cx="842011" cy="40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1280p</a:t>
              </a:r>
              <a:endParaRPr lang="en-US" sz="2000" dirty="0"/>
            </a:p>
          </p:txBody>
        </p:sp>
        <p:sp>
          <p:nvSpPr>
            <p:cNvPr id="31" name="Right Arrow 12"/>
            <p:cNvSpPr/>
            <p:nvPr/>
          </p:nvSpPr>
          <p:spPr>
            <a:xfrm>
              <a:off x="3075225" y="957220"/>
              <a:ext cx="579105" cy="885489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32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1336133" y="659213"/>
              <a:ext cx="1323177" cy="1223486"/>
            </a:xfrm>
            <a:prstGeom prst="rect">
              <a:avLst/>
            </a:prstGeom>
          </p:spPr>
        </p:pic>
        <p:pic>
          <p:nvPicPr>
            <p:cNvPr id="33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1487899" y="796585"/>
              <a:ext cx="1323177" cy="1223486"/>
            </a:xfrm>
            <a:prstGeom prst="rect">
              <a:avLst/>
            </a:prstGeom>
          </p:spPr>
        </p:pic>
        <p:pic>
          <p:nvPicPr>
            <p:cNvPr id="34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1665463" y="949238"/>
              <a:ext cx="1323177" cy="1223486"/>
            </a:xfrm>
            <a:prstGeom prst="rect">
              <a:avLst/>
            </a:prstGeom>
          </p:spPr>
        </p:pic>
        <p:pic>
          <p:nvPicPr>
            <p:cNvPr id="35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5656483" y="477854"/>
              <a:ext cx="711442" cy="657840"/>
            </a:xfrm>
            <a:prstGeom prst="rect">
              <a:avLst/>
            </a:prstGeom>
          </p:spPr>
        </p:pic>
        <p:sp>
          <p:nvSpPr>
            <p:cNvPr id="36" name="TextBox 17"/>
            <p:cNvSpPr txBox="1"/>
            <p:nvPr/>
          </p:nvSpPr>
          <p:spPr>
            <a:xfrm>
              <a:off x="5589167" y="38346"/>
              <a:ext cx="711654" cy="40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480p</a:t>
              </a:r>
              <a:endParaRPr lang="en-US" sz="1600" dirty="0"/>
            </a:p>
          </p:txBody>
        </p:sp>
        <p:sp>
          <p:nvSpPr>
            <p:cNvPr id="37" name="TextBox 18"/>
            <p:cNvSpPr txBox="1"/>
            <p:nvPr/>
          </p:nvSpPr>
          <p:spPr>
            <a:xfrm rot="2290779">
              <a:off x="902623" y="968679"/>
              <a:ext cx="505658" cy="648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3600" dirty="0" smtClean="0"/>
                <a:t>…</a:t>
              </a:r>
              <a:endParaRPr lang="en-US" sz="3600" dirty="0"/>
            </a:p>
          </p:txBody>
        </p:sp>
        <p:pic>
          <p:nvPicPr>
            <p:cNvPr id="38" name="Picture 1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9593" y="578922"/>
              <a:ext cx="3243786" cy="104529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20"/>
            <p:cNvSpPr txBox="1"/>
            <p:nvPr/>
          </p:nvSpPr>
          <p:spPr>
            <a:xfrm>
              <a:off x="3821811" y="715154"/>
              <a:ext cx="1542135" cy="12160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Resizing </a:t>
              </a:r>
              <a:r>
                <a:rPr lang="en-US" dirty="0" smtClean="0"/>
                <a:t>&amp;</a:t>
              </a:r>
              <a:r>
                <a:rPr lang="en-US" b="1" dirty="0" smtClean="0"/>
                <a:t> Frame Selection</a:t>
              </a:r>
              <a:endParaRPr lang="en-US" b="1" dirty="0"/>
            </a:p>
          </p:txBody>
        </p:sp>
      </p:grpSp>
      <p:sp>
        <p:nvSpPr>
          <p:cNvPr id="40" name="Oval Callout 24"/>
          <p:cNvSpPr/>
          <p:nvPr/>
        </p:nvSpPr>
        <p:spPr>
          <a:xfrm>
            <a:off x="2734999" y="3132155"/>
            <a:ext cx="2418896" cy="563016"/>
          </a:xfrm>
          <a:prstGeom prst="wedgeEllipseCallout">
            <a:avLst>
              <a:gd name="adj1" fmla="val -62281"/>
              <a:gd name="adj2" fmla="val 41072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dirty="0" smtClean="0"/>
              <a:t>(e.g., </a:t>
            </a:r>
            <a:r>
              <a:rPr lang="en-US" dirty="0" err="1" smtClean="0"/>
              <a:t>VideoStorm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1" name="Oval Callout 25"/>
          <p:cNvSpPr/>
          <p:nvPr/>
        </p:nvSpPr>
        <p:spPr>
          <a:xfrm>
            <a:off x="6095696" y="3496797"/>
            <a:ext cx="2032527" cy="456284"/>
          </a:xfrm>
          <a:prstGeom prst="wedgeEllipseCallout">
            <a:avLst>
              <a:gd name="adj1" fmla="val -16357"/>
              <a:gd name="adj2" fmla="val 96429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dirty="0" smtClean="0"/>
              <a:t>(e.g., </a:t>
            </a:r>
            <a:r>
              <a:rPr lang="en-US" dirty="0" err="1" smtClean="0"/>
              <a:t>NoScope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6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相关工作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dirty="0" smtClean="0"/>
              <a:t>Chameleon </a:t>
            </a:r>
            <a:r>
              <a:rPr lang="en-US" altLang="zh-CN" sz="2000" i="1" dirty="0" smtClean="0">
                <a:solidFill>
                  <a:schemeClr val="accent1"/>
                </a:solidFill>
              </a:rPr>
              <a:t>SIGCOMM’18</a:t>
            </a:r>
            <a:endParaRPr lang="en-US" altLang="zh-CN" sz="2400" dirty="0" smtClean="0"/>
          </a:p>
          <a:p>
            <a:pPr>
              <a:buFontTx/>
              <a:buChar char="-"/>
            </a:pPr>
            <a:r>
              <a:rPr lang="zh-CN" altLang="en-US" sz="2400" dirty="0" smtClean="0"/>
              <a:t>视频分析</a:t>
            </a:r>
            <a:r>
              <a:rPr lang="en-US" altLang="zh-CN" sz="2400" dirty="0" smtClean="0"/>
              <a:t>pipeline</a:t>
            </a:r>
            <a:r>
              <a:rPr lang="zh-CN" altLang="en-US" sz="2400" dirty="0" smtClean="0"/>
              <a:t>是</a:t>
            </a:r>
            <a:r>
              <a:rPr lang="zh-CN" altLang="en-US" sz="2400" dirty="0" smtClean="0">
                <a:solidFill>
                  <a:srgbClr val="FF0000"/>
                </a:solidFill>
              </a:rPr>
              <a:t>可配置的</a:t>
            </a:r>
            <a:endParaRPr lang="en-US" altLang="zh-CN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CN" sz="24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23" name="dem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2348936"/>
            <a:ext cx="7149480" cy="379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3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相关工作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dirty="0" smtClean="0"/>
              <a:t>Chameleon </a:t>
            </a:r>
            <a:r>
              <a:rPr lang="en-US" altLang="zh-CN" sz="2000" i="1" dirty="0" smtClean="0">
                <a:solidFill>
                  <a:schemeClr val="accent1"/>
                </a:solidFill>
              </a:rPr>
              <a:t>SIGCOMM’18</a:t>
            </a:r>
            <a:endParaRPr lang="en-US" altLang="zh-CN" sz="2400" dirty="0" smtClean="0"/>
          </a:p>
          <a:p>
            <a:pPr>
              <a:buFontTx/>
              <a:buChar char="-"/>
            </a:pPr>
            <a:r>
              <a:rPr lang="zh-CN" altLang="en-US" sz="2400" dirty="0" smtClean="0"/>
              <a:t>视频分析</a:t>
            </a:r>
            <a:r>
              <a:rPr lang="en-US" altLang="zh-CN" sz="2400" dirty="0" smtClean="0"/>
              <a:t>pipeline</a:t>
            </a:r>
            <a:r>
              <a:rPr lang="zh-CN" altLang="en-US" sz="2400" dirty="0" smtClean="0"/>
              <a:t>是</a:t>
            </a:r>
            <a:r>
              <a:rPr lang="zh-CN" altLang="en-US" sz="2400" dirty="0" smtClean="0">
                <a:solidFill>
                  <a:srgbClr val="FF0000"/>
                </a:solidFill>
              </a:rPr>
              <a:t>可配置的</a:t>
            </a:r>
            <a:endParaRPr lang="en-US" altLang="zh-CN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CN" sz="24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7" name="dem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596" y="2377929"/>
            <a:ext cx="7272808" cy="386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6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相关工作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dirty="0" smtClean="0"/>
              <a:t>Chameleon </a:t>
            </a:r>
            <a:r>
              <a:rPr lang="en-US" altLang="zh-CN" sz="2000" i="1" dirty="0" smtClean="0">
                <a:solidFill>
                  <a:schemeClr val="accent1"/>
                </a:solidFill>
              </a:rPr>
              <a:t>SIGCOMM’18</a:t>
            </a:r>
            <a:endParaRPr lang="en-US" altLang="zh-CN" sz="2400" dirty="0" smtClean="0"/>
          </a:p>
          <a:p>
            <a:pPr>
              <a:buFontTx/>
              <a:buChar char="-"/>
            </a:pPr>
            <a:r>
              <a:rPr lang="zh-CN" altLang="en-US" sz="2400" dirty="0" smtClean="0"/>
              <a:t>视频分析</a:t>
            </a:r>
            <a:r>
              <a:rPr lang="en-US" altLang="zh-CN" sz="2400" dirty="0" smtClean="0"/>
              <a:t>pipeline</a:t>
            </a:r>
            <a:r>
              <a:rPr lang="zh-CN" altLang="en-US" sz="2400" dirty="0" smtClean="0"/>
              <a:t>是</a:t>
            </a:r>
            <a:r>
              <a:rPr lang="zh-CN" altLang="en-US" sz="2400" dirty="0" smtClean="0">
                <a:solidFill>
                  <a:srgbClr val="FF0000"/>
                </a:solidFill>
              </a:rPr>
              <a:t>可配置的</a:t>
            </a:r>
            <a:endParaRPr lang="en-US" altLang="zh-CN" sz="24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altLang="zh-CN" sz="2000" dirty="0" smtClean="0">
                <a:solidFill>
                  <a:srgbClr val="FF0000"/>
                </a:solidFill>
              </a:rPr>
              <a:t>#</a:t>
            </a:r>
            <a:r>
              <a:rPr lang="zh-CN" altLang="en-US" sz="2000" dirty="0" smtClean="0">
                <a:solidFill>
                  <a:srgbClr val="FF0000"/>
                </a:solidFill>
              </a:rPr>
              <a:t>视频内容变化</a:t>
            </a:r>
            <a:r>
              <a:rPr lang="en-US" altLang="zh-CN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</a:t>
            </a:r>
            <a:r>
              <a:rPr lang="zh-CN" altLang="en-US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最优的</a:t>
            </a:r>
            <a:r>
              <a:rPr lang="en-US" altLang="zh-CN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pipeline</a:t>
            </a:r>
            <a:r>
              <a:rPr lang="zh-CN" altLang="en-US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配置也是变化的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zh-CN" altLang="en-US" sz="2400" dirty="0" smtClean="0"/>
              <a:t>定期</a:t>
            </a:r>
            <a:r>
              <a:rPr lang="zh-CN" altLang="en-US" sz="2400" dirty="0"/>
              <a:t>的</a:t>
            </a:r>
            <a:r>
              <a:rPr lang="en-US" altLang="zh-CN" sz="2400" dirty="0" err="1" smtClean="0"/>
              <a:t>reprofiling</a:t>
            </a:r>
            <a:endParaRPr lang="en-US" altLang="zh-CN" sz="2400" dirty="0" smtClean="0"/>
          </a:p>
          <a:p>
            <a:pPr marL="0" indent="0">
              <a:buNone/>
            </a:pPr>
            <a:endParaRPr lang="en-US" altLang="zh-CN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grpSp>
        <p:nvGrpSpPr>
          <p:cNvPr id="9" name="Group 11"/>
          <p:cNvGrpSpPr/>
          <p:nvPr/>
        </p:nvGrpSpPr>
        <p:grpSpPr>
          <a:xfrm>
            <a:off x="683568" y="3223758"/>
            <a:ext cx="7316106" cy="2797530"/>
            <a:chOff x="642518" y="-1266679"/>
            <a:chExt cx="9942857" cy="4001065"/>
          </a:xfrm>
        </p:grpSpPr>
        <p:sp>
          <p:nvSpPr>
            <p:cNvPr id="10" name="Rectangle 12"/>
            <p:cNvSpPr/>
            <p:nvPr/>
          </p:nvSpPr>
          <p:spPr>
            <a:xfrm>
              <a:off x="642518" y="-1251269"/>
              <a:ext cx="9942857" cy="39856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TextBox 16"/>
            <p:cNvSpPr txBox="1"/>
            <p:nvPr/>
          </p:nvSpPr>
          <p:spPr>
            <a:xfrm>
              <a:off x="816298" y="-1266679"/>
              <a:ext cx="2491730" cy="1603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/>
                <a:t>Configurations: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i="1" dirty="0" smtClean="0"/>
                <a:t>Resolution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i="1" dirty="0" smtClean="0"/>
                <a:t>Frames rate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i="1" dirty="0" smtClean="0"/>
                <a:t>Object detector</a:t>
              </a:r>
            </a:p>
          </p:txBody>
        </p:sp>
        <p:sp>
          <p:nvSpPr>
            <p:cNvPr id="15" name="Right Arrow 17"/>
            <p:cNvSpPr/>
            <p:nvPr/>
          </p:nvSpPr>
          <p:spPr>
            <a:xfrm>
              <a:off x="5544627" y="1097768"/>
              <a:ext cx="1070119" cy="380720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TextBox 18"/>
            <p:cNvSpPr txBox="1"/>
            <p:nvPr/>
          </p:nvSpPr>
          <p:spPr>
            <a:xfrm>
              <a:off x="6609760" y="1620033"/>
              <a:ext cx="3505419" cy="85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DNN </a:t>
              </a:r>
              <a:r>
                <a:rPr lang="en-US" b="1" dirty="0"/>
                <a:t>O</a:t>
              </a:r>
              <a:r>
                <a:rPr lang="en-US" b="1" dirty="0" smtClean="0"/>
                <a:t>bject </a:t>
              </a:r>
              <a:r>
                <a:rPr lang="en-US" b="1" dirty="0"/>
                <a:t>D</a:t>
              </a:r>
              <a:r>
                <a:rPr lang="en-US" b="1" dirty="0" smtClean="0"/>
                <a:t>etection</a:t>
              </a:r>
            </a:p>
            <a:p>
              <a:pPr algn="ctr"/>
              <a:r>
                <a:rPr lang="en-US" dirty="0" smtClean="0"/>
                <a:t>(</a:t>
              </a:r>
              <a:r>
                <a:rPr lang="en-US" i="1" dirty="0"/>
                <a:t>e.g.</a:t>
              </a:r>
              <a:r>
                <a:rPr lang="en-US" dirty="0"/>
                <a:t>, </a:t>
              </a:r>
              <a:r>
                <a:rPr lang="en-US" dirty="0" smtClean="0"/>
                <a:t>YOLO)</a:t>
              </a:r>
            </a:p>
          </p:txBody>
        </p:sp>
        <p:sp>
          <p:nvSpPr>
            <p:cNvPr id="17" name="TextBox 19"/>
            <p:cNvSpPr txBox="1"/>
            <p:nvPr/>
          </p:nvSpPr>
          <p:spPr>
            <a:xfrm>
              <a:off x="1689106" y="2073016"/>
              <a:ext cx="929415" cy="484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1280p</a:t>
              </a:r>
              <a:endParaRPr lang="en-US" dirty="0"/>
            </a:p>
          </p:txBody>
        </p:sp>
        <p:sp>
          <p:nvSpPr>
            <p:cNvPr id="18" name="Right Arrow 20"/>
            <p:cNvSpPr/>
            <p:nvPr/>
          </p:nvSpPr>
          <p:spPr>
            <a:xfrm>
              <a:off x="3075225" y="957220"/>
              <a:ext cx="579105" cy="885489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19" name="Picture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1336133" y="659213"/>
              <a:ext cx="1323177" cy="1223486"/>
            </a:xfrm>
            <a:prstGeom prst="rect">
              <a:avLst/>
            </a:prstGeom>
          </p:spPr>
        </p:pic>
        <p:pic>
          <p:nvPicPr>
            <p:cNvPr id="20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1487899" y="796585"/>
              <a:ext cx="1323177" cy="1223486"/>
            </a:xfrm>
            <a:prstGeom prst="rect">
              <a:avLst/>
            </a:prstGeom>
          </p:spPr>
        </p:pic>
        <p:pic>
          <p:nvPicPr>
            <p:cNvPr id="21" name="Picture 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1665463" y="949238"/>
              <a:ext cx="1323177" cy="1223486"/>
            </a:xfrm>
            <a:prstGeom prst="rect">
              <a:avLst/>
            </a:prstGeom>
          </p:spPr>
        </p:pic>
        <p:pic>
          <p:nvPicPr>
            <p:cNvPr id="22" name="Pictur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5656483" y="477854"/>
              <a:ext cx="711442" cy="657840"/>
            </a:xfrm>
            <a:prstGeom prst="rect">
              <a:avLst/>
            </a:prstGeom>
          </p:spPr>
        </p:pic>
        <p:sp>
          <p:nvSpPr>
            <p:cNvPr id="23" name="TextBox 25"/>
            <p:cNvSpPr txBox="1"/>
            <p:nvPr/>
          </p:nvSpPr>
          <p:spPr>
            <a:xfrm>
              <a:off x="5589167" y="38346"/>
              <a:ext cx="785527" cy="484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480p</a:t>
              </a:r>
              <a:endParaRPr lang="en-US" sz="1400" dirty="0"/>
            </a:p>
          </p:txBody>
        </p:sp>
        <p:sp>
          <p:nvSpPr>
            <p:cNvPr id="24" name="TextBox 26"/>
            <p:cNvSpPr txBox="1"/>
            <p:nvPr/>
          </p:nvSpPr>
          <p:spPr>
            <a:xfrm rot="2290779">
              <a:off x="876378" y="901494"/>
              <a:ext cx="558147" cy="783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3200" dirty="0" smtClean="0"/>
                <a:t>…</a:t>
              </a:r>
              <a:endParaRPr lang="en-US" sz="3200" dirty="0"/>
            </a:p>
          </p:txBody>
        </p:sp>
        <p:pic>
          <p:nvPicPr>
            <p:cNvPr id="25" name="Picture 27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9593" y="578923"/>
              <a:ext cx="3243786" cy="104529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8"/>
            <p:cNvSpPr txBox="1"/>
            <p:nvPr/>
          </p:nvSpPr>
          <p:spPr>
            <a:xfrm>
              <a:off x="3821811" y="715154"/>
              <a:ext cx="1542135" cy="12308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Resizing </a:t>
              </a:r>
              <a:r>
                <a:rPr lang="en-US" dirty="0" smtClean="0"/>
                <a:t>&amp;</a:t>
              </a:r>
              <a:r>
                <a:rPr lang="en-US" b="1" dirty="0" smtClean="0"/>
                <a:t> Frame Selection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1778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相关工作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484262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dirty="0" smtClean="0"/>
              <a:t>Chameleon </a:t>
            </a:r>
            <a:r>
              <a:rPr lang="en-US" altLang="zh-CN" sz="2000" i="1" dirty="0" smtClean="0">
                <a:solidFill>
                  <a:schemeClr val="accent1"/>
                </a:solidFill>
              </a:rPr>
              <a:t>SIGCOMM’18</a:t>
            </a:r>
            <a:endParaRPr lang="en-US" altLang="zh-CN" sz="2400" dirty="0" smtClean="0"/>
          </a:p>
          <a:p>
            <a:pPr>
              <a:buFontTx/>
              <a:buChar char="-"/>
            </a:pPr>
            <a:r>
              <a:rPr lang="zh-CN" altLang="en-US" sz="2400" dirty="0" smtClean="0"/>
              <a:t>视频分析</a:t>
            </a:r>
            <a:r>
              <a:rPr lang="en-US" altLang="zh-CN" sz="2400" dirty="0" smtClean="0"/>
              <a:t>pipeline</a:t>
            </a:r>
            <a:r>
              <a:rPr lang="zh-CN" altLang="en-US" sz="2400" dirty="0" smtClean="0"/>
              <a:t>是</a:t>
            </a:r>
            <a:r>
              <a:rPr lang="zh-CN" altLang="en-US" sz="2400" dirty="0" smtClean="0">
                <a:solidFill>
                  <a:srgbClr val="FF0000"/>
                </a:solidFill>
              </a:rPr>
              <a:t>可配置的</a:t>
            </a:r>
            <a:endParaRPr lang="en-US" altLang="zh-CN" sz="24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altLang="zh-CN" sz="2000" dirty="0" smtClean="0">
                <a:solidFill>
                  <a:srgbClr val="FF0000"/>
                </a:solidFill>
              </a:rPr>
              <a:t>#</a:t>
            </a:r>
            <a:r>
              <a:rPr lang="zh-CN" altLang="en-US" sz="2000" dirty="0" smtClean="0">
                <a:solidFill>
                  <a:srgbClr val="FF0000"/>
                </a:solidFill>
              </a:rPr>
              <a:t>视频内容变化</a:t>
            </a:r>
            <a:r>
              <a:rPr lang="en-US" altLang="zh-CN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</a:t>
            </a:r>
            <a:r>
              <a:rPr lang="zh-CN" altLang="en-US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最优的</a:t>
            </a:r>
            <a:r>
              <a:rPr lang="en-US" altLang="zh-CN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pipeline</a:t>
            </a:r>
            <a:r>
              <a:rPr lang="zh-CN" altLang="en-US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配置也是变化的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zh-CN" altLang="en-US" sz="2400" dirty="0" smtClean="0"/>
              <a:t>定期</a:t>
            </a:r>
            <a:r>
              <a:rPr lang="zh-CN" altLang="en-US" sz="2400" dirty="0"/>
              <a:t>的</a:t>
            </a:r>
            <a:r>
              <a:rPr lang="en-US" altLang="zh-CN" sz="2400" dirty="0" err="1" smtClean="0"/>
              <a:t>reprofiling</a:t>
            </a:r>
            <a:endParaRPr lang="en-US" altLang="zh-CN" sz="2400" dirty="0" smtClean="0"/>
          </a:p>
          <a:p>
            <a:pPr marL="0" indent="0">
              <a:buNone/>
            </a:pPr>
            <a:endParaRPr lang="en-US" altLang="zh-CN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3F2E-1B21-4C35-A2CC-332CAFF21F5E}" type="datetime1">
              <a:rPr lang="zh-CN" altLang="en-US" smtClean="0"/>
              <a:pPr/>
              <a:t>2020/9/28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grpSp>
        <p:nvGrpSpPr>
          <p:cNvPr id="9" name="Group 11"/>
          <p:cNvGrpSpPr/>
          <p:nvPr/>
        </p:nvGrpSpPr>
        <p:grpSpPr>
          <a:xfrm>
            <a:off x="683568" y="3223758"/>
            <a:ext cx="7316106" cy="2797530"/>
            <a:chOff x="642518" y="-1266679"/>
            <a:chExt cx="9942857" cy="4001065"/>
          </a:xfrm>
        </p:grpSpPr>
        <p:sp>
          <p:nvSpPr>
            <p:cNvPr id="10" name="Rectangle 12"/>
            <p:cNvSpPr/>
            <p:nvPr/>
          </p:nvSpPr>
          <p:spPr>
            <a:xfrm>
              <a:off x="642518" y="-1251269"/>
              <a:ext cx="9942857" cy="39856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Rectangle 13"/>
            <p:cNvSpPr/>
            <p:nvPr/>
          </p:nvSpPr>
          <p:spPr>
            <a:xfrm>
              <a:off x="5440977" y="-1218217"/>
              <a:ext cx="3899425" cy="9120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en-US" b="1" i="1" dirty="0" smtClean="0"/>
                <a:t>Chameleon: </a:t>
              </a:r>
            </a:p>
            <a:p>
              <a:pPr algn="ctr"/>
              <a:r>
                <a:rPr lang="en-US" i="1" dirty="0" smtClean="0"/>
                <a:t>Configuration Controller</a:t>
              </a:r>
              <a:endParaRPr lang="en-US" i="1" dirty="0"/>
            </a:p>
          </p:txBody>
        </p:sp>
        <p:cxnSp>
          <p:nvCxnSpPr>
            <p:cNvPr id="12" name="Elbow Connector 14"/>
            <p:cNvCxnSpPr>
              <a:stCxn id="11" idx="1"/>
              <a:endCxn id="26" idx="0"/>
            </p:cNvCxnSpPr>
            <p:nvPr/>
          </p:nvCxnSpPr>
          <p:spPr>
            <a:xfrm rot="10800000" flipV="1">
              <a:off x="4592878" y="-762209"/>
              <a:ext cx="848099" cy="1477363"/>
            </a:xfrm>
            <a:prstGeom prst="bentConnector2">
              <a:avLst/>
            </a:prstGeom>
            <a:ln w="381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5"/>
            <p:cNvCxnSpPr>
              <a:stCxn id="25" idx="3"/>
              <a:endCxn id="11" idx="3"/>
            </p:cNvCxnSpPr>
            <p:nvPr/>
          </p:nvCxnSpPr>
          <p:spPr>
            <a:xfrm flipH="1" flipV="1">
              <a:off x="9340402" y="-762210"/>
              <a:ext cx="712977" cy="1863782"/>
            </a:xfrm>
            <a:prstGeom prst="bentConnector3">
              <a:avLst>
                <a:gd name="adj1" fmla="val -32063"/>
              </a:avLst>
            </a:prstGeom>
            <a:ln w="381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6"/>
            <p:cNvSpPr txBox="1"/>
            <p:nvPr/>
          </p:nvSpPr>
          <p:spPr>
            <a:xfrm>
              <a:off x="816298" y="-1266679"/>
              <a:ext cx="2491730" cy="1603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/>
                <a:t>Configurations: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i="1" dirty="0" smtClean="0"/>
                <a:t>Resolution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i="1" dirty="0" smtClean="0"/>
                <a:t>Frames rate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i="1" dirty="0" smtClean="0"/>
                <a:t>Object detector</a:t>
              </a:r>
            </a:p>
          </p:txBody>
        </p:sp>
        <p:sp>
          <p:nvSpPr>
            <p:cNvPr id="15" name="Right Arrow 17"/>
            <p:cNvSpPr/>
            <p:nvPr/>
          </p:nvSpPr>
          <p:spPr>
            <a:xfrm>
              <a:off x="5544627" y="1097768"/>
              <a:ext cx="1070119" cy="380720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TextBox 18"/>
            <p:cNvSpPr txBox="1"/>
            <p:nvPr/>
          </p:nvSpPr>
          <p:spPr>
            <a:xfrm>
              <a:off x="6609760" y="1620033"/>
              <a:ext cx="3505419" cy="85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DNN </a:t>
              </a:r>
              <a:r>
                <a:rPr lang="en-US" b="1" dirty="0"/>
                <a:t>O</a:t>
              </a:r>
              <a:r>
                <a:rPr lang="en-US" b="1" dirty="0" smtClean="0"/>
                <a:t>bject </a:t>
              </a:r>
              <a:r>
                <a:rPr lang="en-US" b="1" dirty="0"/>
                <a:t>D</a:t>
              </a:r>
              <a:r>
                <a:rPr lang="en-US" b="1" dirty="0" smtClean="0"/>
                <a:t>etection</a:t>
              </a:r>
            </a:p>
            <a:p>
              <a:pPr algn="ctr"/>
              <a:r>
                <a:rPr lang="en-US" dirty="0" smtClean="0"/>
                <a:t>(</a:t>
              </a:r>
              <a:r>
                <a:rPr lang="en-US" i="1" dirty="0"/>
                <a:t>e.g.</a:t>
              </a:r>
              <a:r>
                <a:rPr lang="en-US" dirty="0"/>
                <a:t>, </a:t>
              </a:r>
              <a:r>
                <a:rPr lang="en-US" dirty="0" smtClean="0"/>
                <a:t>YOLO)</a:t>
              </a:r>
            </a:p>
          </p:txBody>
        </p:sp>
        <p:sp>
          <p:nvSpPr>
            <p:cNvPr id="17" name="TextBox 19"/>
            <p:cNvSpPr txBox="1"/>
            <p:nvPr/>
          </p:nvSpPr>
          <p:spPr>
            <a:xfrm>
              <a:off x="1689106" y="2073016"/>
              <a:ext cx="929415" cy="484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1280p</a:t>
              </a:r>
              <a:endParaRPr lang="en-US" dirty="0"/>
            </a:p>
          </p:txBody>
        </p:sp>
        <p:sp>
          <p:nvSpPr>
            <p:cNvPr id="18" name="Right Arrow 20"/>
            <p:cNvSpPr/>
            <p:nvPr/>
          </p:nvSpPr>
          <p:spPr>
            <a:xfrm>
              <a:off x="3075225" y="957220"/>
              <a:ext cx="579105" cy="885489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19" name="Picture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1336133" y="659213"/>
              <a:ext cx="1323177" cy="1223486"/>
            </a:xfrm>
            <a:prstGeom prst="rect">
              <a:avLst/>
            </a:prstGeom>
          </p:spPr>
        </p:pic>
        <p:pic>
          <p:nvPicPr>
            <p:cNvPr id="20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1487899" y="796585"/>
              <a:ext cx="1323177" cy="1223486"/>
            </a:xfrm>
            <a:prstGeom prst="rect">
              <a:avLst/>
            </a:prstGeom>
          </p:spPr>
        </p:pic>
        <p:pic>
          <p:nvPicPr>
            <p:cNvPr id="21" name="Picture 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1665463" y="949238"/>
              <a:ext cx="1323177" cy="1223486"/>
            </a:xfrm>
            <a:prstGeom prst="rect">
              <a:avLst/>
            </a:prstGeom>
          </p:spPr>
        </p:pic>
        <p:pic>
          <p:nvPicPr>
            <p:cNvPr id="22" name="Pictur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65" t="28341" r="35739" b="39774"/>
            <a:stretch/>
          </p:blipFill>
          <p:spPr>
            <a:xfrm>
              <a:off x="5656483" y="477854"/>
              <a:ext cx="711442" cy="657840"/>
            </a:xfrm>
            <a:prstGeom prst="rect">
              <a:avLst/>
            </a:prstGeom>
          </p:spPr>
        </p:pic>
        <p:sp>
          <p:nvSpPr>
            <p:cNvPr id="23" name="TextBox 25"/>
            <p:cNvSpPr txBox="1"/>
            <p:nvPr/>
          </p:nvSpPr>
          <p:spPr>
            <a:xfrm>
              <a:off x="5589167" y="38346"/>
              <a:ext cx="785527" cy="484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480p</a:t>
              </a:r>
              <a:endParaRPr lang="en-US" sz="1400" dirty="0"/>
            </a:p>
          </p:txBody>
        </p:sp>
        <p:sp>
          <p:nvSpPr>
            <p:cNvPr id="24" name="TextBox 26"/>
            <p:cNvSpPr txBox="1"/>
            <p:nvPr/>
          </p:nvSpPr>
          <p:spPr>
            <a:xfrm rot="2290779">
              <a:off x="876378" y="901494"/>
              <a:ext cx="558147" cy="783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3200" dirty="0" smtClean="0"/>
                <a:t>…</a:t>
              </a:r>
              <a:endParaRPr lang="en-US" sz="3200" dirty="0"/>
            </a:p>
          </p:txBody>
        </p:sp>
        <p:pic>
          <p:nvPicPr>
            <p:cNvPr id="25" name="Picture 27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9593" y="578923"/>
              <a:ext cx="3243786" cy="104529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8"/>
            <p:cNvSpPr txBox="1"/>
            <p:nvPr/>
          </p:nvSpPr>
          <p:spPr>
            <a:xfrm>
              <a:off x="3821811" y="715154"/>
              <a:ext cx="1542135" cy="12308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Resizing </a:t>
              </a:r>
              <a:r>
                <a:rPr lang="en-US" dirty="0" smtClean="0"/>
                <a:t>&amp;</a:t>
              </a:r>
              <a:r>
                <a:rPr lang="en-US" b="1" dirty="0" smtClean="0"/>
                <a:t> Frame Selection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802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JU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NJU1</Template>
  <TotalTime>8833</TotalTime>
  <Words>2128</Words>
  <Application>Microsoft Office PowerPoint</Application>
  <PresentationFormat>全屏显示(4:3)</PresentationFormat>
  <Paragraphs>372</Paragraphs>
  <Slides>35</Slides>
  <Notes>2</Notes>
  <HiddenSlides>0</HiddenSlides>
  <MMClips>2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5" baseType="lpstr">
      <vt:lpstr>Mangal</vt:lpstr>
      <vt:lpstr>宋体</vt:lpstr>
      <vt:lpstr>Arial</vt:lpstr>
      <vt:lpstr>Calibri</vt:lpstr>
      <vt:lpstr>Cambria Math</vt:lpstr>
      <vt:lpstr>Consolas</vt:lpstr>
      <vt:lpstr>Symbol</vt:lpstr>
      <vt:lpstr>Times New Roman</vt:lpstr>
      <vt:lpstr>NJU1</vt:lpstr>
      <vt:lpstr>Microsoft Visio 绘图</vt:lpstr>
      <vt:lpstr>边缘计算场景下 配置自适应的视频分析</vt:lpstr>
      <vt:lpstr>研究背景</vt:lpstr>
      <vt:lpstr>相关工作</vt:lpstr>
      <vt:lpstr>相关工作</vt:lpstr>
      <vt:lpstr>相关工作1</vt:lpstr>
      <vt:lpstr>相关工作</vt:lpstr>
      <vt:lpstr>相关工作</vt:lpstr>
      <vt:lpstr>相关工作</vt:lpstr>
      <vt:lpstr>相关工作</vt:lpstr>
      <vt:lpstr>相关工作</vt:lpstr>
      <vt:lpstr>相关工作</vt:lpstr>
      <vt:lpstr>相关工作</vt:lpstr>
      <vt:lpstr>相关工作</vt:lpstr>
      <vt:lpstr>我的工作</vt:lpstr>
      <vt:lpstr>我的工作</vt:lpstr>
      <vt:lpstr>我的工作</vt:lpstr>
      <vt:lpstr>我的工作</vt:lpstr>
      <vt:lpstr>我的工作</vt:lpstr>
      <vt:lpstr>我的工作</vt:lpstr>
      <vt:lpstr>解决方案</vt:lpstr>
      <vt:lpstr>解决方案</vt:lpstr>
      <vt:lpstr>解决方案</vt:lpstr>
      <vt:lpstr>解决方案</vt:lpstr>
      <vt:lpstr>解决方案</vt:lpstr>
      <vt:lpstr>解决方案</vt:lpstr>
      <vt:lpstr>解决方案</vt:lpstr>
      <vt:lpstr>解决方案</vt:lpstr>
      <vt:lpstr>解决方案</vt:lpstr>
      <vt:lpstr>系统架构</vt:lpstr>
      <vt:lpstr>实验设计</vt:lpstr>
      <vt:lpstr>性能分析</vt:lpstr>
      <vt:lpstr>性能分析</vt:lpstr>
      <vt:lpstr>性能分析</vt:lpstr>
      <vt:lpstr>性能分析</vt:lpstr>
      <vt:lpstr>小结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Compressing Encrypted Rules</dc:title>
  <dc:creator>Dan</dc:creator>
  <cp:lastModifiedBy>ningc</cp:lastModifiedBy>
  <cp:revision>929</cp:revision>
  <cp:lastPrinted>2017-03-06T10:44:21Z</cp:lastPrinted>
  <dcterms:created xsi:type="dcterms:W3CDTF">2016-11-27T11:34:08Z</dcterms:created>
  <dcterms:modified xsi:type="dcterms:W3CDTF">2020-09-29T15:02:59Z</dcterms:modified>
</cp:coreProperties>
</file>